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jpg" ContentType="image/jpeg"/>
  <Default Extension="m4a" ContentType="audio/mp4"/>
  <Default Extension="MOV" ContentType="video/quicktime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vml" ContentType="application/vnd.openxmlformats-officedocument.vmlDrawing"/>
  <Default Extension="wdp" ContentType="image/vnd.ms-photo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663" r:id="rId2"/>
    <p:sldMasterId id="2147483679" r:id="rId3"/>
  </p:sldMasterIdLst>
  <p:notesMasterIdLst>
    <p:notesMasterId r:id="rId27"/>
  </p:notesMasterIdLst>
  <p:sldIdLst>
    <p:sldId id="548" r:id="rId4"/>
    <p:sldId id="417" r:id="rId5"/>
    <p:sldId id="260" r:id="rId6"/>
    <p:sldId id="19770" r:id="rId7"/>
    <p:sldId id="549" r:id="rId8"/>
    <p:sldId id="19771" r:id="rId9"/>
    <p:sldId id="416" r:id="rId10"/>
    <p:sldId id="263" r:id="rId11"/>
    <p:sldId id="256" r:id="rId12"/>
    <p:sldId id="527" r:id="rId13"/>
    <p:sldId id="19772" r:id="rId14"/>
    <p:sldId id="19773" r:id="rId15"/>
    <p:sldId id="576" r:id="rId16"/>
    <p:sldId id="20319" r:id="rId17"/>
    <p:sldId id="20322" r:id="rId18"/>
    <p:sldId id="20326" r:id="rId19"/>
    <p:sldId id="415" r:id="rId20"/>
    <p:sldId id="552" r:id="rId21"/>
    <p:sldId id="412" r:id="rId22"/>
    <p:sldId id="20305" r:id="rId23"/>
    <p:sldId id="19768" r:id="rId24"/>
    <p:sldId id="19767" r:id="rId25"/>
    <p:sldId id="20327" r:id="rId2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74"/>
  </p:normalViewPr>
  <p:slideViewPr>
    <p:cSldViewPr snapToGrid="0" snapToObjects="1">
      <p:cViewPr varScale="1">
        <p:scale>
          <a:sx n="151" d="100"/>
          <a:sy n="151" d="100"/>
        </p:scale>
        <p:origin x="632" y="88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presProps" Target="pres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8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104CFD-FC3D-5140-AFB1-D73D85F8985D}" type="datetimeFigureOut">
              <a:rPr lang="en-US" smtClean="0"/>
              <a:t>4/23/2026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68B451-6D43-2C47-A9FC-9180195413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29783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268B451-6D43-2C47-A9FC-91801954130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99931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73A65A-466D-48C6-AA4F-A7FA21E00E3D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99258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1105E4-9E70-4B8C-B294-1B0219D99967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28132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3.sv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2A5502-F3AA-D64F-A220-AF33A0DE6B43}" type="datetimeFigureOut">
              <a:rPr lang="en-US" smtClean="0"/>
              <a:t>4/23/2026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E561DC-4412-534F-A062-AE0F4C2CFC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11308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2A5502-F3AA-D64F-A220-AF33A0DE6B43}" type="datetimeFigureOut">
              <a:rPr lang="en-US" smtClean="0"/>
              <a:t>4/23/2026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E561DC-4412-534F-A062-AE0F4C2CFC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46261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2A5502-F3AA-D64F-A220-AF33A0DE6B43}" type="datetimeFigureOut">
              <a:rPr lang="en-US" smtClean="0"/>
              <a:t>4/23/2026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E561DC-4412-534F-A062-AE0F4C2CFC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59626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2A5502-F3AA-D64F-A220-AF33A0DE6B43}" type="datetimeFigureOut">
              <a:rPr lang="en-US" smtClean="0"/>
              <a:t>4/23/2026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E561DC-4412-534F-A062-AE0F4C2CFC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26064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2A5502-F3AA-D64F-A220-AF33A0DE6B43}" type="datetimeFigureOut">
              <a:rPr lang="en-US" smtClean="0"/>
              <a:t>4/23/2026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E561DC-4412-534F-A062-AE0F4C2CFC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56869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2A5502-F3AA-D64F-A220-AF33A0DE6B43}" type="datetimeFigureOut">
              <a:rPr lang="en-US" smtClean="0"/>
              <a:t>4/23/2026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E561DC-4412-534F-A062-AE0F4C2CFC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44789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2A5502-F3AA-D64F-A220-AF33A0DE6B43}" type="datetimeFigureOut">
              <a:rPr lang="en-US" smtClean="0"/>
              <a:t>4/23/2026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E561DC-4412-534F-A062-AE0F4C2CFC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55894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2A5502-F3AA-D64F-A220-AF33A0DE6B43}" type="datetimeFigureOut">
              <a:rPr lang="en-US" smtClean="0"/>
              <a:t>4/23/2026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E561DC-4412-534F-A062-AE0F4C2CFC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22372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2A5502-F3AA-D64F-A220-AF33A0DE6B43}" type="datetimeFigureOut">
              <a:rPr lang="en-US" smtClean="0"/>
              <a:t>4/23/2026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E561DC-4412-534F-A062-AE0F4C2CFC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97587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2A5502-F3AA-D64F-A220-AF33A0DE6B43}" type="datetimeFigureOut">
              <a:rPr lang="en-US" smtClean="0"/>
              <a:t>4/23/2026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E561DC-4412-534F-A062-AE0F4C2CFC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7879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2A5502-F3AA-D64F-A220-AF33A0DE6B43}" type="datetimeFigureOut">
              <a:rPr lang="en-US" smtClean="0"/>
              <a:t>4/23/2026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E561DC-4412-534F-A062-AE0F4C2CFC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006103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3_Title 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46122EC-BFB9-8B52-62D6-F9A58494340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85195" y="-4217"/>
            <a:ext cx="16748573" cy="6857986"/>
          </a:xfrm>
          <a:prstGeom prst="rect">
            <a:avLst/>
          </a:prstGeom>
        </p:spPr>
      </p:pic>
      <p:sp>
        <p:nvSpPr>
          <p:cNvPr id="14" name="Text Placeholder 16">
            <a:extLst>
              <a:ext uri="{FF2B5EF4-FFF2-40B4-BE49-F238E27FC236}">
                <a16:creationId xmlns:a16="http://schemas.microsoft.com/office/drawing/2014/main" id="{CC429821-BA1D-A8CD-EE26-BC474E7221EE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55550" y="6426135"/>
            <a:ext cx="4718799" cy="245129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lang="en-US" sz="794" dirty="0" smtClean="0">
                <a:solidFill>
                  <a:schemeClr val="bg1"/>
                </a:solidFill>
              </a:defRPr>
            </a:lvl1pPr>
          </a:lstStyle>
          <a:p>
            <a:pPr marL="221902" lvl="0" indent="-221902"/>
            <a:r>
              <a:rPr lang="en-US" dirty="0"/>
              <a:t>Click to edit Master text styles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A4ED18EF-F32F-1546-CC91-ABEA77596B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5550" y="2088807"/>
            <a:ext cx="7341541" cy="312982"/>
          </a:xfrm>
          <a:prstGeom prst="rect">
            <a:avLst/>
          </a:prstGeom>
          <a:noFill/>
        </p:spPr>
        <p:txBody>
          <a:bodyPr lIns="0" rIns="182880" anchor="ctr">
            <a:noAutofit/>
          </a:bodyPr>
          <a:lstStyle>
            <a:lvl1pPr marL="0" indent="0" algn="l">
              <a:buNone/>
              <a:defRPr sz="882" b="1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 marL="443803" indent="0" algn="ctr">
              <a:buNone/>
              <a:defRPr sz="1941"/>
            </a:lvl2pPr>
            <a:lvl3pPr marL="887605" indent="0" algn="ctr">
              <a:buNone/>
              <a:defRPr sz="1747"/>
            </a:lvl3pPr>
            <a:lvl4pPr marL="1331407" indent="0" algn="ctr">
              <a:buNone/>
              <a:defRPr sz="1553"/>
            </a:lvl4pPr>
            <a:lvl5pPr marL="1775210" indent="0" algn="ctr">
              <a:buNone/>
              <a:defRPr sz="1553"/>
            </a:lvl5pPr>
            <a:lvl6pPr marL="2219013" indent="0" algn="ctr">
              <a:buNone/>
              <a:defRPr sz="1553"/>
            </a:lvl6pPr>
            <a:lvl7pPr marL="2662815" indent="0" algn="ctr">
              <a:buNone/>
              <a:defRPr sz="1553"/>
            </a:lvl7pPr>
            <a:lvl8pPr marL="3106618" indent="0" algn="ctr">
              <a:buNone/>
              <a:defRPr sz="1553"/>
            </a:lvl8pPr>
            <a:lvl9pPr marL="3550420" indent="0" algn="ctr">
              <a:buNone/>
              <a:defRPr sz="1553"/>
            </a:lvl9pPr>
          </a:lstStyle>
          <a:p>
            <a:endParaRPr lang="en-US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877E80B5-9905-1CD8-431D-CDFFACCB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5549" y="758372"/>
            <a:ext cx="11082268" cy="1075172"/>
          </a:xfrm>
          <a:prstGeom prst="rect">
            <a:avLst/>
          </a:prstGeom>
        </p:spPr>
        <p:txBody>
          <a:bodyPr lIns="0" anchor="ctr">
            <a:noAutofit/>
          </a:bodyPr>
          <a:lstStyle>
            <a:lvl1pPr algn="l">
              <a:defRPr sz="3530" b="1" spc="529">
                <a:solidFill>
                  <a:schemeClr val="bg1"/>
                </a:solidFill>
                <a:effectLst>
                  <a:outerShdw blurRad="50800" dist="38100" dir="10800000" algn="r" rotWithShape="0">
                    <a:prstClr val="black">
                      <a:alpha val="40000"/>
                    </a:prstClr>
                  </a:outerShdw>
                </a:effectLst>
                <a:latin typeface="+mj-lt"/>
                <a:cs typeface="Times New Roman" panose="02020603050405020304" pitchFamily="18" charset="0"/>
              </a:defRPr>
            </a:lvl1pPr>
          </a:lstStyle>
          <a:p>
            <a:endParaRPr lang="en-US" dirty="0"/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459AEE8E-0D03-8C94-A6F1-1B37EB2521CA}"/>
              </a:ext>
            </a:extLst>
          </p:cNvPr>
          <p:cNvCxnSpPr>
            <a:cxnSpLocks/>
          </p:cNvCxnSpPr>
          <p:nvPr userDrawn="1"/>
        </p:nvCxnSpPr>
        <p:spPr>
          <a:xfrm flipV="1">
            <a:off x="555550" y="1657329"/>
            <a:ext cx="11082269" cy="650"/>
          </a:xfrm>
          <a:prstGeom prst="line">
            <a:avLst/>
          </a:prstGeom>
          <a:ln w="19050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5" name="Graphic 44">
            <a:extLst>
              <a:ext uri="{FF2B5EF4-FFF2-40B4-BE49-F238E27FC236}">
                <a16:creationId xmlns:a16="http://schemas.microsoft.com/office/drawing/2014/main" id="{3103B2AC-7265-D656-D637-2B02C0806CD9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55549" y="6195713"/>
            <a:ext cx="1997364" cy="352985"/>
          </a:xfrm>
          <a:prstGeom prst="rect">
            <a:avLst/>
          </a:prstGeom>
        </p:spPr>
      </p:pic>
      <p:sp>
        <p:nvSpPr>
          <p:cNvPr id="46" name="Graphic 27">
            <a:extLst>
              <a:ext uri="{FF2B5EF4-FFF2-40B4-BE49-F238E27FC236}">
                <a16:creationId xmlns:a16="http://schemas.microsoft.com/office/drawing/2014/main" id="{A0940E08-5804-E941-9892-9DA941D86277}"/>
              </a:ext>
            </a:extLst>
          </p:cNvPr>
          <p:cNvSpPr/>
          <p:nvPr userDrawn="1"/>
        </p:nvSpPr>
        <p:spPr>
          <a:xfrm>
            <a:off x="-2849185" y="4685336"/>
            <a:ext cx="2699119" cy="344581"/>
          </a:xfrm>
          <a:custGeom>
            <a:avLst/>
            <a:gdLst>
              <a:gd name="connsiteX0" fmla="*/ 0 w 390525"/>
              <a:gd name="connsiteY0" fmla="*/ 0 h 390525"/>
              <a:gd name="connsiteX1" fmla="*/ 390525 w 390525"/>
              <a:gd name="connsiteY1" fmla="*/ 0 h 390525"/>
              <a:gd name="connsiteX2" fmla="*/ 390525 w 390525"/>
              <a:gd name="connsiteY2" fmla="*/ 390525 h 390525"/>
              <a:gd name="connsiteX3" fmla="*/ 0 w 390525"/>
              <a:gd name="connsiteY3" fmla="*/ 390525 h 3905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90525" h="390525">
                <a:moveTo>
                  <a:pt x="0" y="0"/>
                </a:moveTo>
                <a:lnTo>
                  <a:pt x="390525" y="0"/>
                </a:lnTo>
                <a:lnTo>
                  <a:pt x="390525" y="390525"/>
                </a:lnTo>
                <a:lnTo>
                  <a:pt x="0" y="390525"/>
                </a:lnTo>
                <a:close/>
              </a:path>
            </a:pathLst>
          </a:custGeom>
          <a:solidFill>
            <a:srgbClr val="E6E5E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algn="ctr"/>
            <a:r>
              <a:rPr lang="en-US" sz="1235" dirty="0">
                <a:solidFill>
                  <a:srgbClr val="080808"/>
                </a:solidFill>
              </a:rPr>
              <a:t>R-230, G-229, B-230</a:t>
            </a:r>
          </a:p>
        </p:txBody>
      </p:sp>
      <p:sp>
        <p:nvSpPr>
          <p:cNvPr id="47" name="Graphic 27">
            <a:extLst>
              <a:ext uri="{FF2B5EF4-FFF2-40B4-BE49-F238E27FC236}">
                <a16:creationId xmlns:a16="http://schemas.microsoft.com/office/drawing/2014/main" id="{9126BD95-2CA8-A994-86D0-1493CB7E0C4B}"/>
              </a:ext>
            </a:extLst>
          </p:cNvPr>
          <p:cNvSpPr/>
          <p:nvPr userDrawn="1"/>
        </p:nvSpPr>
        <p:spPr>
          <a:xfrm>
            <a:off x="-2849186" y="3429001"/>
            <a:ext cx="2699119" cy="344581"/>
          </a:xfrm>
          <a:custGeom>
            <a:avLst/>
            <a:gdLst>
              <a:gd name="connsiteX0" fmla="*/ 0 w 390525"/>
              <a:gd name="connsiteY0" fmla="*/ 0 h 390525"/>
              <a:gd name="connsiteX1" fmla="*/ 390525 w 390525"/>
              <a:gd name="connsiteY1" fmla="*/ 0 h 390525"/>
              <a:gd name="connsiteX2" fmla="*/ 390525 w 390525"/>
              <a:gd name="connsiteY2" fmla="*/ 390525 h 390525"/>
              <a:gd name="connsiteX3" fmla="*/ 0 w 390525"/>
              <a:gd name="connsiteY3" fmla="*/ 390525 h 3905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90525" h="390525">
                <a:moveTo>
                  <a:pt x="0" y="0"/>
                </a:moveTo>
                <a:lnTo>
                  <a:pt x="390525" y="0"/>
                </a:lnTo>
                <a:lnTo>
                  <a:pt x="390525" y="390525"/>
                </a:lnTo>
                <a:lnTo>
                  <a:pt x="0" y="390525"/>
                </a:lnTo>
                <a:close/>
              </a:path>
            </a:pathLst>
          </a:custGeom>
          <a:solidFill>
            <a:srgbClr val="8D8887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algn="ctr"/>
            <a:r>
              <a:rPr lang="en-US" sz="1235" dirty="0">
                <a:solidFill>
                  <a:srgbClr val="080808"/>
                </a:solidFill>
              </a:rPr>
              <a:t>R-141, G-136, B-135</a:t>
            </a:r>
          </a:p>
        </p:txBody>
      </p:sp>
      <p:sp>
        <p:nvSpPr>
          <p:cNvPr id="48" name="Graphic 39">
            <a:extLst>
              <a:ext uri="{FF2B5EF4-FFF2-40B4-BE49-F238E27FC236}">
                <a16:creationId xmlns:a16="http://schemas.microsoft.com/office/drawing/2014/main" id="{AEADD647-5F22-71AB-4628-50CF5F1451AE}"/>
              </a:ext>
            </a:extLst>
          </p:cNvPr>
          <p:cNvSpPr/>
          <p:nvPr userDrawn="1"/>
        </p:nvSpPr>
        <p:spPr>
          <a:xfrm>
            <a:off x="-2849186" y="1903443"/>
            <a:ext cx="2699119" cy="344580"/>
          </a:xfrm>
          <a:custGeom>
            <a:avLst/>
            <a:gdLst>
              <a:gd name="connsiteX0" fmla="*/ 0 w 390525"/>
              <a:gd name="connsiteY0" fmla="*/ 0 h 390524"/>
              <a:gd name="connsiteX1" fmla="*/ 390525 w 390525"/>
              <a:gd name="connsiteY1" fmla="*/ 0 h 390524"/>
              <a:gd name="connsiteX2" fmla="*/ 390525 w 390525"/>
              <a:gd name="connsiteY2" fmla="*/ 390525 h 390524"/>
              <a:gd name="connsiteX3" fmla="*/ 0 w 390525"/>
              <a:gd name="connsiteY3" fmla="*/ 390525 h 390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90525" h="390524">
                <a:moveTo>
                  <a:pt x="0" y="0"/>
                </a:moveTo>
                <a:lnTo>
                  <a:pt x="390525" y="0"/>
                </a:lnTo>
                <a:lnTo>
                  <a:pt x="390525" y="390525"/>
                </a:lnTo>
                <a:lnTo>
                  <a:pt x="0" y="390525"/>
                </a:lnTo>
                <a:close/>
              </a:path>
            </a:pathLst>
          </a:custGeom>
          <a:solidFill>
            <a:srgbClr val="A1A1A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algn="ctr"/>
            <a:r>
              <a:rPr lang="en-US" sz="1235" dirty="0">
                <a:solidFill>
                  <a:schemeClr val="bg1"/>
                </a:solidFill>
              </a:rPr>
              <a:t>R-161, G-161, B-161</a:t>
            </a:r>
          </a:p>
        </p:txBody>
      </p:sp>
      <p:sp>
        <p:nvSpPr>
          <p:cNvPr id="49" name="Graphic 27">
            <a:extLst>
              <a:ext uri="{FF2B5EF4-FFF2-40B4-BE49-F238E27FC236}">
                <a16:creationId xmlns:a16="http://schemas.microsoft.com/office/drawing/2014/main" id="{A7948CF8-228B-A9F2-5BC4-AB1422CB45C0}"/>
              </a:ext>
            </a:extLst>
          </p:cNvPr>
          <p:cNvSpPr/>
          <p:nvPr userDrawn="1"/>
        </p:nvSpPr>
        <p:spPr>
          <a:xfrm>
            <a:off x="-2849184" y="650739"/>
            <a:ext cx="2699119" cy="344581"/>
          </a:xfrm>
          <a:custGeom>
            <a:avLst/>
            <a:gdLst>
              <a:gd name="connsiteX0" fmla="*/ 0 w 390525"/>
              <a:gd name="connsiteY0" fmla="*/ 0 h 390525"/>
              <a:gd name="connsiteX1" fmla="*/ 390525 w 390525"/>
              <a:gd name="connsiteY1" fmla="*/ 0 h 390525"/>
              <a:gd name="connsiteX2" fmla="*/ 390525 w 390525"/>
              <a:gd name="connsiteY2" fmla="*/ 390525 h 390525"/>
              <a:gd name="connsiteX3" fmla="*/ 0 w 390525"/>
              <a:gd name="connsiteY3" fmla="*/ 390525 h 3905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90525" h="390525">
                <a:moveTo>
                  <a:pt x="0" y="0"/>
                </a:moveTo>
                <a:lnTo>
                  <a:pt x="390525" y="0"/>
                </a:lnTo>
                <a:lnTo>
                  <a:pt x="390525" y="390525"/>
                </a:lnTo>
                <a:lnTo>
                  <a:pt x="0" y="390525"/>
                </a:ln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algn="ctr"/>
            <a:r>
              <a:rPr lang="en-US" sz="1235" dirty="0">
                <a:solidFill>
                  <a:schemeClr val="bg1"/>
                </a:solidFill>
              </a:rPr>
              <a:t>R-0, G-0, B-0</a:t>
            </a: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7189DC33-A0C6-551C-A0CE-5AA2268CC989}"/>
              </a:ext>
            </a:extLst>
          </p:cNvPr>
          <p:cNvSpPr/>
          <p:nvPr userDrawn="1"/>
        </p:nvSpPr>
        <p:spPr>
          <a:xfrm>
            <a:off x="-2849184" y="1"/>
            <a:ext cx="2704407" cy="546405"/>
          </a:xfrm>
          <a:prstGeom prst="rect">
            <a:avLst/>
          </a:prstGeom>
          <a:solidFill>
            <a:srgbClr val="08080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588" dirty="0"/>
          </a:p>
        </p:txBody>
      </p:sp>
      <p:sp>
        <p:nvSpPr>
          <p:cNvPr id="51" name="Graphic 27">
            <a:extLst>
              <a:ext uri="{FF2B5EF4-FFF2-40B4-BE49-F238E27FC236}">
                <a16:creationId xmlns:a16="http://schemas.microsoft.com/office/drawing/2014/main" id="{159EF6DD-BA79-0522-8A40-6A779962B014}"/>
              </a:ext>
            </a:extLst>
          </p:cNvPr>
          <p:cNvSpPr/>
          <p:nvPr userDrawn="1"/>
        </p:nvSpPr>
        <p:spPr>
          <a:xfrm>
            <a:off x="-2849184" y="1485039"/>
            <a:ext cx="2699119" cy="344581"/>
          </a:xfrm>
          <a:custGeom>
            <a:avLst/>
            <a:gdLst>
              <a:gd name="connsiteX0" fmla="*/ 0 w 390525"/>
              <a:gd name="connsiteY0" fmla="*/ 0 h 390525"/>
              <a:gd name="connsiteX1" fmla="*/ 390525 w 390525"/>
              <a:gd name="connsiteY1" fmla="*/ 0 h 390525"/>
              <a:gd name="connsiteX2" fmla="*/ 390525 w 390525"/>
              <a:gd name="connsiteY2" fmla="*/ 390525 h 390525"/>
              <a:gd name="connsiteX3" fmla="*/ 0 w 390525"/>
              <a:gd name="connsiteY3" fmla="*/ 390525 h 3905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90525" h="390525">
                <a:moveTo>
                  <a:pt x="0" y="0"/>
                </a:moveTo>
                <a:lnTo>
                  <a:pt x="390525" y="0"/>
                </a:lnTo>
                <a:lnTo>
                  <a:pt x="390525" y="390525"/>
                </a:lnTo>
                <a:lnTo>
                  <a:pt x="0" y="390525"/>
                </a:lnTo>
                <a:close/>
              </a:path>
            </a:pathLst>
          </a:custGeom>
          <a:solidFill>
            <a:srgbClr val="6E6E6E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algn="ctr"/>
            <a:r>
              <a:rPr lang="en-US" sz="1235" dirty="0">
                <a:solidFill>
                  <a:schemeClr val="bg2"/>
                </a:solidFill>
              </a:rPr>
              <a:t>R-110, G-110, B-110</a:t>
            </a:r>
          </a:p>
        </p:txBody>
      </p:sp>
      <p:sp>
        <p:nvSpPr>
          <p:cNvPr id="52" name="Graphic 27">
            <a:extLst>
              <a:ext uri="{FF2B5EF4-FFF2-40B4-BE49-F238E27FC236}">
                <a16:creationId xmlns:a16="http://schemas.microsoft.com/office/drawing/2014/main" id="{0280C6BD-CD4F-AC1B-836B-3BA7217EEB60}"/>
              </a:ext>
            </a:extLst>
          </p:cNvPr>
          <p:cNvSpPr/>
          <p:nvPr userDrawn="1"/>
        </p:nvSpPr>
        <p:spPr>
          <a:xfrm>
            <a:off x="-2849186" y="4265810"/>
            <a:ext cx="2699119" cy="344581"/>
          </a:xfrm>
          <a:custGeom>
            <a:avLst/>
            <a:gdLst>
              <a:gd name="connsiteX0" fmla="*/ 0 w 390525"/>
              <a:gd name="connsiteY0" fmla="*/ 0 h 390525"/>
              <a:gd name="connsiteX1" fmla="*/ 390525 w 390525"/>
              <a:gd name="connsiteY1" fmla="*/ 0 h 390525"/>
              <a:gd name="connsiteX2" fmla="*/ 390525 w 390525"/>
              <a:gd name="connsiteY2" fmla="*/ 390525 h 390525"/>
              <a:gd name="connsiteX3" fmla="*/ 0 w 390525"/>
              <a:gd name="connsiteY3" fmla="*/ 390525 h 3905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90525" h="390525">
                <a:moveTo>
                  <a:pt x="0" y="0"/>
                </a:moveTo>
                <a:lnTo>
                  <a:pt x="390525" y="0"/>
                </a:lnTo>
                <a:lnTo>
                  <a:pt x="390525" y="390525"/>
                </a:lnTo>
                <a:lnTo>
                  <a:pt x="0" y="390525"/>
                </a:lnTo>
                <a:close/>
              </a:path>
            </a:pathLst>
          </a:custGeom>
          <a:solidFill>
            <a:srgbClr val="BFBEBD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algn="ctr"/>
            <a:r>
              <a:rPr lang="en-US" sz="1235" dirty="0">
                <a:solidFill>
                  <a:srgbClr val="080808"/>
                </a:solidFill>
              </a:rPr>
              <a:t>R-191, G-190, B-189</a:t>
            </a:r>
          </a:p>
        </p:txBody>
      </p:sp>
      <p:sp>
        <p:nvSpPr>
          <p:cNvPr id="53" name="Graphic 39">
            <a:extLst>
              <a:ext uri="{FF2B5EF4-FFF2-40B4-BE49-F238E27FC236}">
                <a16:creationId xmlns:a16="http://schemas.microsoft.com/office/drawing/2014/main" id="{5412CA57-35F5-562C-5952-3C3C62C16F61}"/>
              </a:ext>
            </a:extLst>
          </p:cNvPr>
          <p:cNvSpPr/>
          <p:nvPr userDrawn="1"/>
        </p:nvSpPr>
        <p:spPr>
          <a:xfrm>
            <a:off x="-2849184" y="3837447"/>
            <a:ext cx="2699119" cy="344580"/>
          </a:xfrm>
          <a:custGeom>
            <a:avLst/>
            <a:gdLst>
              <a:gd name="connsiteX0" fmla="*/ 0 w 390525"/>
              <a:gd name="connsiteY0" fmla="*/ 0 h 390524"/>
              <a:gd name="connsiteX1" fmla="*/ 390525 w 390525"/>
              <a:gd name="connsiteY1" fmla="*/ 0 h 390524"/>
              <a:gd name="connsiteX2" fmla="*/ 390525 w 390525"/>
              <a:gd name="connsiteY2" fmla="*/ 390525 h 390524"/>
              <a:gd name="connsiteX3" fmla="*/ 0 w 390525"/>
              <a:gd name="connsiteY3" fmla="*/ 390525 h 390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90525" h="390524">
                <a:moveTo>
                  <a:pt x="0" y="0"/>
                </a:moveTo>
                <a:lnTo>
                  <a:pt x="390525" y="0"/>
                </a:lnTo>
                <a:lnTo>
                  <a:pt x="390525" y="390525"/>
                </a:lnTo>
                <a:lnTo>
                  <a:pt x="0" y="390525"/>
                </a:lnTo>
                <a:close/>
              </a:path>
            </a:pathLst>
          </a:custGeom>
          <a:solidFill>
            <a:srgbClr val="B2B1B0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algn="ctr"/>
            <a:r>
              <a:rPr lang="en-US" sz="1235" dirty="0">
                <a:solidFill>
                  <a:srgbClr val="080808"/>
                </a:solidFill>
              </a:rPr>
              <a:t>R-178, G-177, B-176</a:t>
            </a:r>
          </a:p>
        </p:txBody>
      </p:sp>
      <p:sp>
        <p:nvSpPr>
          <p:cNvPr id="54" name="Graphic 27">
            <a:extLst>
              <a:ext uri="{FF2B5EF4-FFF2-40B4-BE49-F238E27FC236}">
                <a16:creationId xmlns:a16="http://schemas.microsoft.com/office/drawing/2014/main" id="{DBAFA18D-61AD-2DA3-BB02-0090C06C51CA}"/>
              </a:ext>
            </a:extLst>
          </p:cNvPr>
          <p:cNvSpPr/>
          <p:nvPr userDrawn="1"/>
        </p:nvSpPr>
        <p:spPr>
          <a:xfrm>
            <a:off x="-2849185" y="1076592"/>
            <a:ext cx="2699119" cy="344581"/>
          </a:xfrm>
          <a:custGeom>
            <a:avLst/>
            <a:gdLst>
              <a:gd name="connsiteX0" fmla="*/ 0 w 390525"/>
              <a:gd name="connsiteY0" fmla="*/ 0 h 390525"/>
              <a:gd name="connsiteX1" fmla="*/ 390525 w 390525"/>
              <a:gd name="connsiteY1" fmla="*/ 0 h 390525"/>
              <a:gd name="connsiteX2" fmla="*/ 390525 w 390525"/>
              <a:gd name="connsiteY2" fmla="*/ 390525 h 390525"/>
              <a:gd name="connsiteX3" fmla="*/ 0 w 390525"/>
              <a:gd name="connsiteY3" fmla="*/ 390525 h 3905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90525" h="390525">
                <a:moveTo>
                  <a:pt x="0" y="0"/>
                </a:moveTo>
                <a:lnTo>
                  <a:pt x="390525" y="0"/>
                </a:lnTo>
                <a:lnTo>
                  <a:pt x="390525" y="390525"/>
                </a:lnTo>
                <a:lnTo>
                  <a:pt x="0" y="390525"/>
                </a:lnTo>
                <a:close/>
              </a:path>
            </a:pathLst>
          </a:custGeom>
          <a:solidFill>
            <a:srgbClr val="32303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algn="ctr"/>
            <a:r>
              <a:rPr lang="en-US" sz="1235" dirty="0">
                <a:solidFill>
                  <a:schemeClr val="bg2"/>
                </a:solidFill>
              </a:rPr>
              <a:t>R-50, G-48, B-49</a:t>
            </a:r>
          </a:p>
        </p:txBody>
      </p:sp>
      <p:pic>
        <p:nvPicPr>
          <p:cNvPr id="55" name="Graphic 54">
            <a:extLst>
              <a:ext uri="{FF2B5EF4-FFF2-40B4-BE49-F238E27FC236}">
                <a16:creationId xmlns:a16="http://schemas.microsoft.com/office/drawing/2014/main" id="{586604CA-DB56-E071-E56B-7C9FA1172F57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-2677263" y="192345"/>
            <a:ext cx="2355273" cy="1933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181034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F8233C-E9AC-23FE-7673-3F585469BA2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2FB7AF-8A4C-D9B9-3A89-76F8D5405F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A29F32-8C89-B720-6E01-469D41305C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424A5-5FFD-094B-BB4C-9434F97A41DD}" type="datetimeFigureOut">
              <a:rPr lang="en-US" smtClean="0"/>
              <a:t>4/23/2026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DDD36F-8198-3659-0766-5D96F9D507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20F348-5645-44C5-23B7-25253ED035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B0CB0-02D6-8A4B-98E9-BC0F494026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49498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3C2AE0-8BE6-242E-4AC9-A106653039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6BF79A-C2BF-C5E4-33EC-8AB3D7B8D8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B8B702-B719-310E-5BEE-70CCC7EBE3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424A5-5FFD-094B-BB4C-9434F97A41DD}" type="datetimeFigureOut">
              <a:rPr lang="en-US" smtClean="0"/>
              <a:t>4/23/2026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A6B864-322E-B9AD-412B-BDAE80E788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F97EC5-86A0-CEEC-855D-64F07707F2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B0CB0-02D6-8A4B-98E9-BC0F494026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83587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C196AF-9732-5DDA-60D5-AF1C7540FD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5201-6CDD-B144-C7D0-F2930949F3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72421D-B8A7-D8D6-4D07-3AC5B4FDF1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424A5-5FFD-094B-BB4C-9434F97A41DD}" type="datetimeFigureOut">
              <a:rPr lang="en-US" smtClean="0"/>
              <a:t>4/23/2026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B78BEB-643D-C292-3BBB-7EC436996A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D5F0B9-E6C3-DDCE-D5DF-BE33FB48FF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B0CB0-02D6-8A4B-98E9-BC0F494026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52515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5D0423-D52B-9F19-0B43-E825A8BB47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FD3420-EE60-0E14-0FC3-5587EAA7289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3D362A-50A7-7B51-E4CE-A54800FEA72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AD6BC6-8290-CA06-DF8B-03FC655C97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424A5-5FFD-094B-BB4C-9434F97A41DD}" type="datetimeFigureOut">
              <a:rPr lang="en-US" smtClean="0"/>
              <a:t>4/23/2026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BD48BF0-BAAC-D0C9-8346-2C076C4371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629A25-9195-CFE7-87A9-4F438597AE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B0CB0-02D6-8A4B-98E9-BC0F494026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304502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22A158-44C2-F334-BE27-071A2171A2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8A5867-4357-FB35-08E3-3EDD4D54D3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065799-50B4-917C-3985-2FDFA9F8BF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FB9DFAC-F463-7550-FDF5-A8FF1868D4C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0F3D78B-1019-07EC-3215-AA5E3E20084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4F68F6E-223E-D217-A13F-64537BA593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424A5-5FFD-094B-BB4C-9434F97A41DD}" type="datetimeFigureOut">
              <a:rPr lang="en-US" smtClean="0"/>
              <a:t>4/23/2026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229DCFC-5927-C2E1-D352-D26F507DB1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4EBC3DD-0FD0-FF9D-35F0-F769C9A99A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B0CB0-02D6-8A4B-98E9-BC0F494026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224541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A2B8D0-6277-2972-A567-8E2648EAAE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BE3C47C-7599-40B6-60FC-849B26BFA7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424A5-5FFD-094B-BB4C-9434F97A41DD}" type="datetimeFigureOut">
              <a:rPr lang="en-US" smtClean="0"/>
              <a:t>4/23/2026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0A049A-4C35-822B-3E27-700E797652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1C8D362-AADC-7606-6002-CD569DC926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B0CB0-02D6-8A4B-98E9-BC0F494026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919856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351F12F-6E15-69F9-765D-EBC03D9EDD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424A5-5FFD-094B-BB4C-9434F97A41DD}" type="datetimeFigureOut">
              <a:rPr lang="en-US" smtClean="0"/>
              <a:t>4/23/2026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B504970-E4E6-438C-3883-9F2683C411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B30B48-C1F1-84EC-6D94-8802E52656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B0CB0-02D6-8A4B-98E9-BC0F494026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899214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A17AD8-D95F-DDA5-4978-C0A502C6E6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2E1DAC-F3CB-F813-67F8-341216082A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6E2B840-4CFC-6D17-19A8-09E35742993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15D1ED-D68A-6F50-7384-096A6D40B3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424A5-5FFD-094B-BB4C-9434F97A41DD}" type="datetimeFigureOut">
              <a:rPr lang="en-US" smtClean="0"/>
              <a:t>4/23/2026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44AD067-F70B-B97D-85E3-64EE6BBA27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2B3B5D-9992-4F96-8E7D-9A6EF765CB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B0CB0-02D6-8A4B-98E9-BC0F494026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323095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DFE932-F21A-A3F7-6D05-D42E5D0F44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F0FA71E-BDF4-8BF6-E880-BDA2823705A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18F1000-CE83-A5EB-482C-2EDD570BC9B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8FCCA2-2B30-D351-8E98-7FCDF53304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424A5-5FFD-094B-BB4C-9434F97A41DD}" type="datetimeFigureOut">
              <a:rPr lang="en-US" smtClean="0"/>
              <a:t>4/23/2026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EB3727-54EC-43BE-7815-6776775642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AFB3EA-C8C5-7264-F7FB-BC9ED28E28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B0CB0-02D6-8A4B-98E9-BC0F494026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728374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59D23F-D3E6-69C7-C0F5-18DB85469F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309DFB4-89E9-AEAE-0A75-2B35764E9A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328996-41B0-C64D-E3D6-16CC44D0DF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424A5-5FFD-094B-BB4C-9434F97A41DD}" type="datetimeFigureOut">
              <a:rPr lang="en-US" smtClean="0"/>
              <a:t>4/23/2026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B7AB4E-9864-15CD-85EC-CBEE83AFA8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567338-8E56-FA5E-1729-37188BF815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B0CB0-02D6-8A4B-98E9-BC0F494026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746546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11EA451-8351-8D24-A8F4-24CC5134CB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ACE71F4-8A3C-5290-7463-5B19A17AFC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16EB1C-EF2C-70C4-AB84-4DE15F0496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424A5-5FFD-094B-BB4C-9434F97A41DD}" type="datetimeFigureOut">
              <a:rPr lang="en-US" smtClean="0"/>
              <a:t>4/23/2026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D1B7A9-6613-3AC9-EAA6-0BA00F7F12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6F871D-72B9-CD63-3ABA-7D2CF99D32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B0CB0-02D6-8A4B-98E9-BC0F494026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826999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mediaAndTx">
  <p:cSld name="Title, Media Clip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52400"/>
            <a:ext cx="121920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Media Placeholder 2"/>
          <p:cNvSpPr>
            <a:spLocks noGrp="1"/>
          </p:cNvSpPr>
          <p:nvPr>
            <p:ph type="media" sz="half" idx="1"/>
          </p:nvPr>
        </p:nvSpPr>
        <p:spPr>
          <a:xfrm>
            <a:off x="1625600" y="1676400"/>
            <a:ext cx="5080000" cy="4572000"/>
          </a:xfrm>
        </p:spPr>
        <p:txBody>
          <a:bodyPr/>
          <a:lstStyle/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08800" y="1676400"/>
            <a:ext cx="5080000" cy="4572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6DCB39B-F758-9E49-BFCC-619ADE2A7BA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188564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800" y="733200"/>
            <a:ext cx="10972800" cy="63976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2800" y="1752601"/>
            <a:ext cx="10972800" cy="4373563"/>
          </a:xfrm>
        </p:spPr>
        <p:txBody>
          <a:bodyPr/>
          <a:lstStyle>
            <a:lvl1pPr marL="0" indent="0">
              <a:lnSpc>
                <a:spcPts val="2600"/>
              </a:lnSpc>
              <a:buFontTx/>
              <a:buNone/>
              <a:defRPr sz="2800" b="1"/>
            </a:lvl1pPr>
            <a:lvl2pPr marL="684213" indent="-227013">
              <a:lnSpc>
                <a:spcPts val="2600"/>
              </a:lnSpc>
              <a:defRPr sz="2400"/>
            </a:lvl2pPr>
            <a:lvl3pPr marL="1087438" indent="-173038">
              <a:lnSpc>
                <a:spcPts val="2600"/>
              </a:lnSpc>
              <a:defRPr sz="2000"/>
            </a:lvl3pPr>
            <a:lvl4pPr marL="1541463" indent="-169863">
              <a:lnSpc>
                <a:spcPts val="2600"/>
              </a:lnSpc>
              <a:defRPr sz="1600"/>
            </a:lvl4pPr>
            <a:lvl5pPr marL="2001838" indent="-173038">
              <a:lnSpc>
                <a:spcPts val="2600"/>
              </a:lnSpc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841600" y="1219200"/>
            <a:ext cx="10871200" cy="457200"/>
          </a:xfrm>
        </p:spPr>
        <p:txBody>
          <a:bodyPr>
            <a:normAutofit/>
          </a:bodyPr>
          <a:lstStyle>
            <a:lvl1pPr>
              <a:buFontTx/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7200" y="6541801"/>
            <a:ext cx="3860800" cy="365125"/>
          </a:xfrm>
          <a:prstGeom prst="rect">
            <a:avLst/>
          </a:prstGeom>
        </p:spPr>
        <p:txBody>
          <a:bodyPr/>
          <a:lstStyle>
            <a:lvl1pPr algn="ctr">
              <a:defRPr sz="1000">
                <a:solidFill>
                  <a:schemeClr val="bg2"/>
                </a:solidFill>
                <a:latin typeface="Segoe UI" pitchFamily="34" charset="0"/>
                <a:cs typeface="Segoe UI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1600" y="6477001"/>
            <a:ext cx="2844800" cy="365125"/>
          </a:xfrm>
          <a:prstGeom prst="rect">
            <a:avLst/>
          </a:prstGeom>
        </p:spPr>
        <p:txBody>
          <a:bodyPr/>
          <a:lstStyle>
            <a:lvl1pPr algn="l">
              <a:defRPr sz="1600" b="1">
                <a:solidFill>
                  <a:schemeClr val="bg2"/>
                </a:solidFill>
                <a:latin typeface="Segoe UI" pitchFamily="34" charset="0"/>
                <a:cs typeface="Segoe UI" pitchFamily="34" charset="0"/>
              </a:defRPr>
            </a:lvl1pPr>
          </a:lstStyle>
          <a:p>
            <a:fld id="{81582BD6-FC20-4557-852B-8433F8572D3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436279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800" y="733200"/>
            <a:ext cx="10972800" cy="63976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2800" y="1752601"/>
            <a:ext cx="10972800" cy="4373563"/>
          </a:xfrm>
        </p:spPr>
        <p:txBody>
          <a:bodyPr/>
          <a:lstStyle>
            <a:lvl1pPr marL="0" indent="0">
              <a:lnSpc>
                <a:spcPts val="2600"/>
              </a:lnSpc>
              <a:buFontTx/>
              <a:buNone/>
              <a:defRPr sz="2800" b="1"/>
            </a:lvl1pPr>
            <a:lvl2pPr marL="684213" indent="-227013">
              <a:lnSpc>
                <a:spcPts val="2600"/>
              </a:lnSpc>
              <a:defRPr sz="2400"/>
            </a:lvl2pPr>
            <a:lvl3pPr marL="1087438" indent="-173038">
              <a:lnSpc>
                <a:spcPts val="2600"/>
              </a:lnSpc>
              <a:defRPr sz="2000"/>
            </a:lvl3pPr>
            <a:lvl4pPr marL="1541463" indent="-169863">
              <a:lnSpc>
                <a:spcPts val="2600"/>
              </a:lnSpc>
              <a:defRPr sz="1600"/>
            </a:lvl4pPr>
            <a:lvl5pPr marL="2001838" indent="-173038">
              <a:lnSpc>
                <a:spcPts val="2600"/>
              </a:lnSpc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841600" y="1219200"/>
            <a:ext cx="10871200" cy="457200"/>
          </a:xfrm>
        </p:spPr>
        <p:txBody>
          <a:bodyPr>
            <a:normAutofit/>
          </a:bodyPr>
          <a:lstStyle>
            <a:lvl1pPr>
              <a:buFontTx/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7200" y="6541801"/>
            <a:ext cx="3860800" cy="365125"/>
          </a:xfrm>
          <a:prstGeom prst="rect">
            <a:avLst/>
          </a:prstGeom>
        </p:spPr>
        <p:txBody>
          <a:bodyPr/>
          <a:lstStyle>
            <a:lvl1pPr algn="ctr">
              <a:defRPr sz="1000">
                <a:solidFill>
                  <a:schemeClr val="bg2"/>
                </a:solidFill>
                <a:latin typeface="Segoe UI" pitchFamily="34" charset="0"/>
                <a:cs typeface="Segoe UI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1600" y="6477001"/>
            <a:ext cx="2844800" cy="365125"/>
          </a:xfrm>
          <a:prstGeom prst="rect">
            <a:avLst/>
          </a:prstGeom>
        </p:spPr>
        <p:txBody>
          <a:bodyPr/>
          <a:lstStyle>
            <a:lvl1pPr algn="l">
              <a:defRPr sz="1600" b="1">
                <a:solidFill>
                  <a:schemeClr val="bg2"/>
                </a:solidFill>
                <a:latin typeface="Segoe UI" pitchFamily="34" charset="0"/>
                <a:cs typeface="Segoe UI" pitchFamily="34" charset="0"/>
              </a:defRPr>
            </a:lvl1pPr>
          </a:lstStyle>
          <a:p>
            <a:fld id="{81582BD6-FC20-4557-852B-8433F8572D3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35661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>
  <p:cSld name="Title and Content ov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52400"/>
            <a:ext cx="121920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25600" y="1676400"/>
            <a:ext cx="10363200" cy="2209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25600" y="4038600"/>
            <a:ext cx="10363200" cy="2209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BF3AE0-B893-754F-972F-CB49EDE66C0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844859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3A13F-166C-4328-904B-3590BD532B83}" type="datetimeFigureOut">
              <a:rPr lang="en-US" smtClean="0"/>
              <a:pPr/>
              <a:t>4/23/2026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03154-EEC6-4947-B1A3-09B9F90ADBA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619434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3A13F-166C-4328-904B-3590BD532B83}" type="datetimeFigureOut">
              <a:rPr lang="en-US" smtClean="0"/>
              <a:pPr/>
              <a:t>4/23/2026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03154-EEC6-4947-B1A3-09B9F90ADBA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242589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3A13F-166C-4328-904B-3590BD532B83}" type="datetimeFigureOut">
              <a:rPr lang="en-US" smtClean="0"/>
              <a:pPr/>
              <a:t>4/23/2026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03154-EEC6-4947-B1A3-09B9F90ADBA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673274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3A13F-166C-4328-904B-3590BD532B83}" type="datetimeFigureOut">
              <a:rPr lang="en-US" smtClean="0"/>
              <a:pPr/>
              <a:t>4/23/2026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03154-EEC6-4947-B1A3-09B9F90ADBA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281718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3A13F-166C-4328-904B-3590BD532B83}" type="datetimeFigureOut">
              <a:rPr lang="en-US" smtClean="0"/>
              <a:pPr/>
              <a:t>4/23/2026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03154-EEC6-4947-B1A3-09B9F90ADBA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141098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3A13F-166C-4328-904B-3590BD532B83}" type="datetimeFigureOut">
              <a:rPr lang="en-US" smtClean="0"/>
              <a:pPr/>
              <a:t>4/23/2026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03154-EEC6-4947-B1A3-09B9F90ADBA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062156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3A13F-166C-4328-904B-3590BD532B83}" type="datetimeFigureOut">
              <a:rPr lang="en-US" smtClean="0"/>
              <a:pPr/>
              <a:t>4/23/2026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03154-EEC6-4947-B1A3-09B9F90ADBA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380722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3A13F-166C-4328-904B-3590BD532B83}" type="datetimeFigureOut">
              <a:rPr lang="en-US" smtClean="0"/>
              <a:pPr/>
              <a:t>4/23/2026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03154-EEC6-4947-B1A3-09B9F90ADBA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851266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3A13F-166C-4328-904B-3590BD532B83}" type="datetimeFigureOut">
              <a:rPr lang="en-US" smtClean="0"/>
              <a:pPr/>
              <a:t>4/23/2026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03154-EEC6-4947-B1A3-09B9F90ADBA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248713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3A13F-166C-4328-904B-3590BD532B83}" type="datetimeFigureOut">
              <a:rPr lang="en-US" smtClean="0"/>
              <a:pPr/>
              <a:t>4/23/2026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03154-EEC6-4947-B1A3-09B9F90ADBA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087360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3A13F-166C-4328-904B-3590BD532B83}" type="datetimeFigureOut">
              <a:rPr lang="en-US" smtClean="0"/>
              <a:pPr/>
              <a:t>4/23/2026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03154-EEC6-4947-B1A3-09B9F90ADBA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92474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6" Type="http://schemas.openxmlformats.org/officeDocument/2006/relationships/theme" Target="../theme/theme2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slideLayout" Target="../slideLayouts/slideLayout26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5.xml"/><Relationship Id="rId3" Type="http://schemas.openxmlformats.org/officeDocument/2006/relationships/slideLayout" Target="../slideLayouts/slideLayout30.xml"/><Relationship Id="rId7" Type="http://schemas.openxmlformats.org/officeDocument/2006/relationships/slideLayout" Target="../slideLayouts/slideLayout34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6" Type="http://schemas.openxmlformats.org/officeDocument/2006/relationships/slideLayout" Target="../slideLayouts/slideLayout33.xml"/><Relationship Id="rId11" Type="http://schemas.openxmlformats.org/officeDocument/2006/relationships/slideLayout" Target="../slideLayouts/slideLayout38.xml"/><Relationship Id="rId5" Type="http://schemas.openxmlformats.org/officeDocument/2006/relationships/slideLayout" Target="../slideLayouts/slideLayout32.xml"/><Relationship Id="rId10" Type="http://schemas.openxmlformats.org/officeDocument/2006/relationships/slideLayout" Target="../slideLayouts/slideLayout37.xml"/><Relationship Id="rId4" Type="http://schemas.openxmlformats.org/officeDocument/2006/relationships/slideLayout" Target="../slideLayouts/slideLayout31.xml"/><Relationship Id="rId9" Type="http://schemas.openxmlformats.org/officeDocument/2006/relationships/slideLayout" Target="../slideLayouts/slideLayout3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2A5502-F3AA-D64F-A220-AF33A0DE6B43}" type="datetimeFigureOut">
              <a:rPr lang="en-US" smtClean="0"/>
              <a:t>4/23/2026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E561DC-4412-534F-A062-AE0F4C2CFC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57643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4A0DF5C-9369-ECA2-2015-20C5C2BC4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78B5E0-E081-DFEE-AA71-63B9CD0467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941C66-6516-243B-CD0D-F53314C95FE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A424A5-5FFD-094B-BB4C-9434F97A41DD}" type="datetimeFigureOut">
              <a:rPr lang="en-US" smtClean="0"/>
              <a:t>4/23/2026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C2D741-CA57-8DDD-DEAF-19AA228FDDF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040940-300C-BF71-F8A0-8B3C0C9B78F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EB0CB0-02D6-8A4B-98E9-BC0F494026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0953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6" r:id="rId3"/>
    <p:sldLayoutId id="2147483667" r:id="rId4"/>
    <p:sldLayoutId id="2147483668" r:id="rId5"/>
    <p:sldLayoutId id="2147483669" r:id="rId6"/>
    <p:sldLayoutId id="2147483670" r:id="rId7"/>
    <p:sldLayoutId id="2147483671" r:id="rId8"/>
    <p:sldLayoutId id="2147483672" r:id="rId9"/>
    <p:sldLayoutId id="2147483673" r:id="rId10"/>
    <p:sldLayoutId id="2147483674" r:id="rId11"/>
    <p:sldLayoutId id="2147483675" r:id="rId12"/>
    <p:sldLayoutId id="2147483676" r:id="rId13"/>
    <p:sldLayoutId id="2147483677" r:id="rId14"/>
    <p:sldLayoutId id="2147483678" r:id="rId1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93A13F-166C-4328-904B-3590BD532B83}" type="datetimeFigureOut">
              <a:rPr lang="en-US" smtClean="0"/>
              <a:pPr/>
              <a:t>4/23/2026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603154-EEC6-4947-B1A3-09B9F90ADBA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41969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85" r:id="rId6"/>
    <p:sldLayoutId id="2147483686" r:id="rId7"/>
    <p:sldLayoutId id="2147483687" r:id="rId8"/>
    <p:sldLayoutId id="2147483688" r:id="rId9"/>
    <p:sldLayoutId id="2147483689" r:id="rId10"/>
    <p:sldLayoutId id="2147483690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slideLayout" Target="../slideLayouts/slideLayout2.xml"/><Relationship Id="rId7" Type="http://schemas.microsoft.com/office/2007/relationships/hdphoto" Target="../media/hdphoto1.wdp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jpeg"/><Relationship Id="rId4" Type="http://schemas.microsoft.com/office/2007/relationships/hdphoto" Target="../media/hdphoto3.wdp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OV"/><Relationship Id="rId1" Type="http://schemas.microsoft.com/office/2007/relationships/media" Target="../media/media2.MOV"/><Relationship Id="rId6" Type="http://schemas.openxmlformats.org/officeDocument/2006/relationships/image" Target="../media/image27.png"/><Relationship Id="rId5" Type="http://schemas.openxmlformats.org/officeDocument/2006/relationships/image" Target="../media/image26.jpg"/><Relationship Id="rId4" Type="http://schemas.openxmlformats.org/officeDocument/2006/relationships/image" Target="../media/image2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4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9.jpeg"/><Relationship Id="rId4" Type="http://schemas.openxmlformats.org/officeDocument/2006/relationships/image" Target="../media/image28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emf"/><Relationship Id="rId2" Type="http://schemas.openxmlformats.org/officeDocument/2006/relationships/image" Target="../media/image30.emf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4.xml"/><Relationship Id="rId4" Type="http://schemas.microsoft.com/office/2007/relationships/hdphoto" Target="../media/hdphoto4.wdp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svg"/><Relationship Id="rId3" Type="http://schemas.openxmlformats.org/officeDocument/2006/relationships/image" Target="../media/image35.png"/><Relationship Id="rId7" Type="http://schemas.openxmlformats.org/officeDocument/2006/relationships/image" Target="../media/image39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38.svg"/><Relationship Id="rId5" Type="http://schemas.openxmlformats.org/officeDocument/2006/relationships/image" Target="../media/image37.png"/><Relationship Id="rId10" Type="http://schemas.microsoft.com/office/2007/relationships/hdphoto" Target="../media/hdphoto4.wdp"/><Relationship Id="rId4" Type="http://schemas.openxmlformats.org/officeDocument/2006/relationships/image" Target="../media/image36.svg"/><Relationship Id="rId9" Type="http://schemas.openxmlformats.org/officeDocument/2006/relationships/image" Target="../media/image33.png"/></Relationships>
</file>

<file path=ppt/slides/_rels/slide16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3" Type="http://schemas.microsoft.com/office/2007/relationships/media" Target="../media/media4.mp4"/><Relationship Id="rId7" Type="http://schemas.openxmlformats.org/officeDocument/2006/relationships/image" Target="../media/image33.png"/><Relationship Id="rId2" Type="http://schemas.microsoft.com/office/2007/relationships/media" Target="../media/media3.mp4"/><Relationship Id="rId1" Type="http://schemas.openxmlformats.org/officeDocument/2006/relationships/video" Target="NULL" TargetMode="External"/><Relationship Id="rId6" Type="http://schemas.openxmlformats.org/officeDocument/2006/relationships/image" Target="../media/image42.png"/><Relationship Id="rId5" Type="http://schemas.openxmlformats.org/officeDocument/2006/relationships/image" Target="../media/image41.png"/><Relationship Id="rId4" Type="http://schemas.openxmlformats.org/officeDocument/2006/relationships/slideLayout" Target="../slideLayouts/slideLayout3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5" Type="http://schemas.openxmlformats.org/officeDocument/2006/relationships/image" Target="../media/image45.png"/><Relationship Id="rId4" Type="http://schemas.openxmlformats.org/officeDocument/2006/relationships/notesSlide" Target="../notesSlides/notesSlide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1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G"/><Relationship Id="rId1" Type="http://schemas.openxmlformats.org/officeDocument/2006/relationships/slideLayout" Target="../slideLayouts/slideLayout2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4" Type="http://schemas.openxmlformats.org/officeDocument/2006/relationships/image" Target="../media/image4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C967DBE2-5E12-1A6E-ADF5-F92827D0315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04788" y="258272"/>
            <a:ext cx="5167176" cy="633302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17BE04B-93B8-D24B-BDD1-CC654AF6DC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4636" y="2220790"/>
            <a:ext cx="5789697" cy="2653565"/>
          </a:xfrm>
        </p:spPr>
        <p:txBody>
          <a:bodyPr>
            <a:no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US" sz="4800" b="1" dirty="0"/>
              <a:t>Just sit right back and you’ll hear a tale…</a:t>
            </a:r>
            <a:br>
              <a:rPr lang="en-US" sz="4200" dirty="0"/>
            </a:br>
            <a:br>
              <a:rPr lang="en-US" sz="1200" dirty="0"/>
            </a:br>
            <a:r>
              <a:rPr lang="en-US" sz="3800" dirty="0">
                <a:solidFill>
                  <a:schemeClr val="accent2">
                    <a:lumMod val="50000"/>
                  </a:schemeClr>
                </a:solidFill>
              </a:rPr>
              <a:t>(how I became a Professor)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D096B77-993A-9949-A43F-4A60170CF53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296637" y="2914166"/>
            <a:ext cx="541669" cy="812504"/>
          </a:xfrm>
          <a:prstGeom prst="rect">
            <a:avLst/>
          </a:prstGeom>
        </p:spPr>
      </p:pic>
      <p:pic>
        <p:nvPicPr>
          <p:cNvPr id="9" name="Audio Recording Jul 14, 2021 at 10:21:58 PM" descr="Audio Recording Jul 14, 2021 at 10:21:58 PM">
            <a:hlinkClick r:id="" action="ppaction://media"/>
            <a:extLst>
              <a:ext uri="{FF2B5EF4-FFF2-40B4-BE49-F238E27FC236}">
                <a16:creationId xmlns:a16="http://schemas.microsoft.com/office/drawing/2014/main" id="{CF2EF9F2-A1A2-5A46-BB3E-7FA3972706F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976918" y="5935936"/>
            <a:ext cx="534737" cy="53473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C01599C-BAFB-4686-92BA-3ABE2D48ABD0}"/>
              </a:ext>
            </a:extLst>
          </p:cNvPr>
          <p:cNvSpPr txBox="1"/>
          <p:nvPr/>
        </p:nvSpPr>
        <p:spPr>
          <a:xfrm>
            <a:off x="231760" y="5859255"/>
            <a:ext cx="46717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Be sure to turn on the sound button to the right </a:t>
            </a:r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4C736C2B-72E8-4AD2-8CD8-CF82EB751BD1}"/>
              </a:ext>
            </a:extLst>
          </p:cNvPr>
          <p:cNvSpPr/>
          <p:nvPr/>
        </p:nvSpPr>
        <p:spPr>
          <a:xfrm>
            <a:off x="4942817" y="5863282"/>
            <a:ext cx="1398989" cy="368219"/>
          </a:xfrm>
          <a:prstGeom prst="rightArrow">
            <a:avLst>
              <a:gd name="adj1" fmla="val 17568"/>
              <a:gd name="adj2" fmla="val 50000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0601674-6629-4A48-80E7-16E220D91A30}"/>
              </a:ext>
            </a:extLst>
          </p:cNvPr>
          <p:cNvSpPr txBox="1"/>
          <p:nvPr/>
        </p:nvSpPr>
        <p:spPr>
          <a:xfrm>
            <a:off x="320251" y="518300"/>
            <a:ext cx="41337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Please view as a slideshow.</a:t>
            </a:r>
          </a:p>
        </p:txBody>
      </p:sp>
    </p:spTree>
    <p:extLst>
      <p:ext uri="{BB962C8B-B14F-4D97-AF65-F5344CB8AC3E}">
        <p14:creationId xmlns:p14="http://schemas.microsoft.com/office/powerpoint/2010/main" val="40796986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19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C74A22BA-A91F-523F-5249-6D34FC032FA8}"/>
              </a:ext>
            </a:extLst>
          </p:cNvPr>
          <p:cNvGrpSpPr/>
          <p:nvPr/>
        </p:nvGrpSpPr>
        <p:grpSpPr>
          <a:xfrm>
            <a:off x="686798" y="0"/>
            <a:ext cx="6188075" cy="6858000"/>
            <a:chOff x="2756898" y="0"/>
            <a:chExt cx="6188075" cy="6858000"/>
          </a:xfrm>
        </p:grpSpPr>
        <p:pic>
          <p:nvPicPr>
            <p:cNvPr id="1026" name="Picture 2" descr="Wisconsin Counties Map – American Map Store">
              <a:extLst>
                <a:ext uri="{FF2B5EF4-FFF2-40B4-BE49-F238E27FC236}">
                  <a16:creationId xmlns:a16="http://schemas.microsoft.com/office/drawing/2014/main" id="{564FA56D-DD0D-ABF0-EBA3-6A80E78D677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56898" y="0"/>
              <a:ext cx="6188075" cy="6858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Oval 2">
              <a:extLst>
                <a:ext uri="{FF2B5EF4-FFF2-40B4-BE49-F238E27FC236}">
                  <a16:creationId xmlns:a16="http://schemas.microsoft.com/office/drawing/2014/main" id="{90954340-62DE-4EF4-375B-F792477DBC27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8209431" y="4003877"/>
              <a:ext cx="64008" cy="64008"/>
            </a:xfrm>
            <a:prstGeom prst="ellipse">
              <a:avLst/>
            </a:prstGeom>
            <a:gradFill flip="none" rotWithShape="1">
              <a:gsLst>
                <a:gs pos="0">
                  <a:schemeClr val="accent2">
                    <a:lumMod val="89000"/>
                  </a:schemeClr>
                </a:gs>
                <a:gs pos="23000">
                  <a:schemeClr val="accent2">
                    <a:lumMod val="89000"/>
                  </a:schemeClr>
                </a:gs>
                <a:gs pos="69000">
                  <a:schemeClr val="accent2">
                    <a:lumMod val="75000"/>
                  </a:schemeClr>
                </a:gs>
                <a:gs pos="97000">
                  <a:schemeClr val="accent2">
                    <a:lumMod val="7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2D4ADFE2-C66B-610B-FB5A-245D05B9D84E}"/>
                </a:ext>
              </a:extLst>
            </p:cNvPr>
            <p:cNvSpPr txBox="1"/>
            <p:nvPr/>
          </p:nvSpPr>
          <p:spPr>
            <a:xfrm>
              <a:off x="8191026" y="3928159"/>
              <a:ext cx="635110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800" b="1" dirty="0">
                  <a:solidFill>
                    <a:schemeClr val="accent2">
                      <a:lumMod val="50000"/>
                    </a:schemeClr>
                  </a:solidFill>
                  <a:latin typeface="Aptos Narrow" panose="020B0004020202020204" pitchFamily="34" charset="0"/>
                </a:rPr>
                <a:t>Two Rivers</a:t>
              </a:r>
            </a:p>
          </p:txBody>
        </p:sp>
      </p:grpSp>
      <p:sp>
        <p:nvSpPr>
          <p:cNvPr id="7" name="Donut 3">
            <a:extLst>
              <a:ext uri="{FF2B5EF4-FFF2-40B4-BE49-F238E27FC236}">
                <a16:creationId xmlns:a16="http://schemas.microsoft.com/office/drawing/2014/main" id="{D3385901-C14F-B971-1B84-88C14F11D9BE}"/>
              </a:ext>
            </a:extLst>
          </p:cNvPr>
          <p:cNvSpPr>
            <a:spLocks noChangeAspect="1"/>
          </p:cNvSpPr>
          <p:nvPr/>
        </p:nvSpPr>
        <p:spPr>
          <a:xfrm>
            <a:off x="5755482" y="3395801"/>
            <a:ext cx="1280160" cy="1280160"/>
          </a:xfrm>
          <a:prstGeom prst="donut">
            <a:avLst>
              <a:gd name="adj" fmla="val 21360"/>
            </a:avLst>
          </a:prstGeom>
          <a:solidFill>
            <a:schemeClr val="accent2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43FFA787-3510-CAB0-21C0-2D23F0AB806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r="12500"/>
          <a:stretch/>
        </p:blipFill>
        <p:spPr bwMode="auto">
          <a:xfrm>
            <a:off x="7471545" y="2004986"/>
            <a:ext cx="3997781" cy="3997781"/>
          </a:xfrm>
          <a:prstGeom prst="flowChartConnector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42564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creen Shot 2016-05-03 at 3.00.25 P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2333" cy="240833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9007" y="2958119"/>
            <a:ext cx="2905803" cy="294705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09073" y="2868291"/>
            <a:ext cx="3073260" cy="3073257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5"/>
          <a:srcRect r="75474"/>
          <a:stretch/>
        </p:blipFill>
        <p:spPr>
          <a:xfrm>
            <a:off x="2519040" y="3053971"/>
            <a:ext cx="2569617" cy="289360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889C864-A69E-D64C-B543-886F35AE83C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0871" y="3128845"/>
            <a:ext cx="2310880" cy="281270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DCFB516-7AE7-9A4E-9DF2-61C3F9930D92}"/>
              </a:ext>
            </a:extLst>
          </p:cNvPr>
          <p:cNvSpPr txBox="1"/>
          <p:nvPr/>
        </p:nvSpPr>
        <p:spPr>
          <a:xfrm>
            <a:off x="3054459" y="5920540"/>
            <a:ext cx="139717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/>
              <a:t>University of</a:t>
            </a:r>
          </a:p>
          <a:p>
            <a:pPr algn="ctr"/>
            <a:r>
              <a:rPr lang="en-US" dirty="0"/>
              <a:t>Pennsylvania</a:t>
            </a:r>
          </a:p>
        </p:txBody>
      </p:sp>
    </p:spTree>
    <p:extLst>
      <p:ext uri="{BB962C8B-B14F-4D97-AF65-F5344CB8AC3E}">
        <p14:creationId xmlns:p14="http://schemas.microsoft.com/office/powerpoint/2010/main" val="17913282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63ABEDD-C6FF-85D9-02DF-C950A2DFB5E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72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78722" y="11896"/>
            <a:ext cx="4468755" cy="6834208"/>
          </a:xfrm>
          <a:prstGeom prst="rect">
            <a:avLst/>
          </a:prstGeom>
        </p:spPr>
      </p:pic>
      <p:pic>
        <p:nvPicPr>
          <p:cNvPr id="3" name="Picture 2" descr="wold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23298" y="10574"/>
            <a:ext cx="4686643" cy="683685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FC29C2D-81FF-E94A-90C0-21E4801E27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29321" y="4737657"/>
            <a:ext cx="1733357" cy="21097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6954229"/>
      </p:ext>
    </p:extLst>
  </p:cSld>
  <p:clrMapOvr>
    <a:masterClrMapping/>
  </p:clrMapOvr>
  <p:transition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>
            <a:extLst>
              <a:ext uri="{FF2B5EF4-FFF2-40B4-BE49-F238E27FC236}">
                <a16:creationId xmlns:a16="http://schemas.microsoft.com/office/drawing/2014/main" id="{9B58797D-A2CF-78DB-7F42-2E706E3BC4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61" y="1"/>
            <a:ext cx="451256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wold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59698" y="10574"/>
            <a:ext cx="4693892" cy="684742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8079947-ADE9-12E8-D850-0362219CE8B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9709" y="4209623"/>
            <a:ext cx="1942681" cy="236583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3CEB86A-4517-3DA5-D50E-47E983FD9CCC}"/>
              </a:ext>
            </a:extLst>
          </p:cNvPr>
          <p:cNvSpPr txBox="1"/>
          <p:nvPr/>
        </p:nvSpPr>
        <p:spPr>
          <a:xfrm>
            <a:off x="5095297" y="6544639"/>
            <a:ext cx="11785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Mark </a:t>
            </a:r>
            <a:r>
              <a:rPr lang="en-US" dirty="0" err="1"/>
              <a:t>Druy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1323220"/>
      </p:ext>
    </p:extLst>
  </p:cSld>
  <p:clrMapOvr>
    <a:masterClrMapping/>
  </p:clrMapOvr>
  <p:transition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6ABF-8CE8-6551-82C6-2EB20DD8B8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23838"/>
            <a:ext cx="12192000" cy="639841"/>
          </a:xfrm>
        </p:spPr>
        <p:txBody>
          <a:bodyPr>
            <a:noAutofit/>
          </a:bodyPr>
          <a:lstStyle/>
          <a:p>
            <a:r>
              <a:rPr lang="en-US" sz="4800" b="1" dirty="0">
                <a:latin typeface="Aptos" panose="020B0004020202020204" pitchFamily="34" charset="0"/>
              </a:rPr>
              <a:t>University of Pennsylvania</a:t>
            </a:r>
          </a:p>
        </p:txBody>
      </p:sp>
      <p:pic>
        <p:nvPicPr>
          <p:cNvPr id="8" name="Content Placeholder 6">
            <a:extLst>
              <a:ext uri="{FF2B5EF4-FFF2-40B4-BE49-F238E27FC236}">
                <a16:creationId xmlns:a16="http://schemas.microsoft.com/office/drawing/2014/main" id="{88E249A1-0A4F-9B3A-4D32-F98479DF729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75474"/>
          <a:stretch/>
        </p:blipFill>
        <p:spPr>
          <a:xfrm>
            <a:off x="500996" y="84182"/>
            <a:ext cx="1184154" cy="133345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EDC2992-69C4-9FBC-7D5F-7666E6CF26A9}"/>
              </a:ext>
            </a:extLst>
          </p:cNvPr>
          <p:cNvSpPr txBox="1"/>
          <p:nvPr/>
        </p:nvSpPr>
        <p:spPr>
          <a:xfrm>
            <a:off x="2280740" y="4921897"/>
            <a:ext cx="326724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b="1" dirty="0"/>
              <a:t>Alan G. MacDiarmid </a:t>
            </a:r>
          </a:p>
          <a:p>
            <a:pPr algn="ctr"/>
            <a:r>
              <a:rPr lang="en-US" sz="2000" dirty="0"/>
              <a:t>1927-2007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ADA0F4B-9965-6827-C961-CDABB03A7411}"/>
              </a:ext>
            </a:extLst>
          </p:cNvPr>
          <p:cNvSpPr txBox="1"/>
          <p:nvPr/>
        </p:nvSpPr>
        <p:spPr>
          <a:xfrm>
            <a:off x="6935352" y="4926023"/>
            <a:ext cx="200664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b="1" dirty="0"/>
              <a:t>Alan </a:t>
            </a:r>
            <a:r>
              <a:rPr lang="en-US" sz="2800" b="1" dirty="0" err="1"/>
              <a:t>Heeger</a:t>
            </a:r>
            <a:endParaRPr lang="en-US" sz="2800" b="1" dirty="0"/>
          </a:p>
          <a:p>
            <a:pPr algn="ctr"/>
            <a:r>
              <a:rPr lang="en-US" sz="2000" dirty="0"/>
              <a:t>UCSB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D8BE1B6-38DF-3EF9-E9BC-70D257C9775A}"/>
              </a:ext>
            </a:extLst>
          </p:cNvPr>
          <p:cNvSpPr txBox="1"/>
          <p:nvPr/>
        </p:nvSpPr>
        <p:spPr>
          <a:xfrm>
            <a:off x="2994992" y="5879082"/>
            <a:ext cx="563102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dirty="0">
                <a:solidFill>
                  <a:schemeClr val="accent5">
                    <a:lumMod val="75000"/>
                  </a:schemeClr>
                </a:solidFill>
              </a:rPr>
              <a:t>Shared 2000 Nobel Prize in Chemistry</a:t>
            </a:r>
          </a:p>
          <a:p>
            <a:pPr algn="ctr"/>
            <a:r>
              <a:rPr lang="en-US" sz="2400" dirty="0">
                <a:solidFill>
                  <a:schemeClr val="accent5">
                    <a:lumMod val="75000"/>
                  </a:schemeClr>
                </a:solidFill>
              </a:rPr>
              <a:t>for discovering the first conducting polymer</a:t>
            </a:r>
          </a:p>
        </p:txBody>
      </p:sp>
      <p:pic>
        <p:nvPicPr>
          <p:cNvPr id="4100" name="Picture 4" descr="Heritage scientist timeline – Alan MacDiarmid">
            <a:extLst>
              <a:ext uri="{FF2B5EF4-FFF2-40B4-BE49-F238E27FC236}">
                <a16:creationId xmlns:a16="http://schemas.microsoft.com/office/drawing/2014/main" id="{BEEC92AD-E354-B7A9-62F8-3383E399A92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90" t="1" b="24620"/>
          <a:stretch/>
        </p:blipFill>
        <p:spPr bwMode="auto">
          <a:xfrm>
            <a:off x="2249120" y="1047534"/>
            <a:ext cx="3496295" cy="3874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76EFD76-6DA3-61C6-9D27-C6CA640A83E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13120" y="1050602"/>
            <a:ext cx="4066384" cy="3871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95136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5058465" y="5730881"/>
            <a:ext cx="4762071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prstTxWarp prst="textNoShape">
              <a:avLst/>
            </a:prstTxWarp>
            <a:spAutoFit/>
          </a:bodyPr>
          <a:lstStyle/>
          <a:p>
            <a:r>
              <a:rPr lang="en-US" altLang="zh-CN" sz="2400" dirty="0">
                <a:ea typeface="宋体" pitchFamily="-110" charset="-122"/>
                <a:cs typeface="宋体" pitchFamily="-110" charset="-122"/>
              </a:rPr>
              <a:t>Discovered first noble gas compound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4FDD09A-2A29-864C-9784-FD55D625C4E3}"/>
              </a:ext>
            </a:extLst>
          </p:cNvPr>
          <p:cNvSpPr txBox="1"/>
          <p:nvPr/>
        </p:nvSpPr>
        <p:spPr>
          <a:xfrm>
            <a:off x="2897456" y="5661064"/>
            <a:ext cx="207191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000" dirty="0"/>
              <a:t>Neil Bartlett</a:t>
            </a:r>
          </a:p>
          <a:p>
            <a:pPr algn="ctr"/>
            <a:r>
              <a:rPr lang="en-US" sz="1400" dirty="0"/>
              <a:t>1932-2008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1400242-78EE-8F46-A64C-3A8C6AD7C2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3070" y="173278"/>
            <a:ext cx="5512083" cy="5530275"/>
          </a:xfrm>
          <a:prstGeom prst="rect">
            <a:avLst/>
          </a:prstGeom>
        </p:spPr>
      </p:pic>
      <p:pic>
        <p:nvPicPr>
          <p:cNvPr id="12" name="Content Placeholder 11">
            <a:extLst>
              <a:ext uri="{FF2B5EF4-FFF2-40B4-BE49-F238E27FC236}">
                <a16:creationId xmlns:a16="http://schemas.microsoft.com/office/drawing/2014/main" id="{2C92AA81-1B9B-F84F-B4C4-FD788E60462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8253458" y="1910994"/>
            <a:ext cx="2256987" cy="228903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56762AD-1F1F-7685-7505-B2F0AE128F8D}"/>
              </a:ext>
            </a:extLst>
          </p:cNvPr>
          <p:cNvSpPr txBox="1"/>
          <p:nvPr/>
        </p:nvSpPr>
        <p:spPr>
          <a:xfrm>
            <a:off x="2520596" y="6472722"/>
            <a:ext cx="75548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My Postdoc: Developed new forms of graphite and then new forms of diamond</a:t>
            </a:r>
          </a:p>
        </p:txBody>
      </p:sp>
    </p:spTree>
    <p:extLst>
      <p:ext uri="{BB962C8B-B14F-4D97-AF65-F5344CB8AC3E}">
        <p14:creationId xmlns:p14="http://schemas.microsoft.com/office/powerpoint/2010/main" val="233117692"/>
      </p:ext>
    </p:extLst>
  </p:cSld>
  <p:clrMapOvr>
    <a:masterClrMapping/>
  </p:clrMapOvr>
  <p:transition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1847639" y="6213763"/>
            <a:ext cx="4762071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prstTxWarp prst="textNoShape">
              <a:avLst/>
            </a:prstTxWarp>
            <a:spAutoFit/>
          </a:bodyPr>
          <a:lstStyle/>
          <a:p>
            <a:r>
              <a:rPr lang="en-US" altLang="zh-CN" dirty="0">
                <a:solidFill>
                  <a:schemeClr val="accent1">
                    <a:lumMod val="50000"/>
                  </a:schemeClr>
                </a:solidFill>
                <a:ea typeface="宋体" pitchFamily="-110" charset="-122"/>
                <a:cs typeface="宋体" pitchFamily="-110" charset="-122"/>
              </a:rPr>
              <a:t>R.B. </a:t>
            </a:r>
            <a:r>
              <a:rPr lang="en-US" altLang="zh-CN" dirty="0" err="1">
                <a:solidFill>
                  <a:schemeClr val="accent1">
                    <a:lumMod val="50000"/>
                  </a:schemeClr>
                </a:solidFill>
                <a:ea typeface="宋体" pitchFamily="-110" charset="-122"/>
                <a:cs typeface="宋体" pitchFamily="-110" charset="-122"/>
              </a:rPr>
              <a:t>Kaner</a:t>
            </a:r>
            <a:r>
              <a:rPr lang="en-US" altLang="zh-CN" dirty="0">
                <a:solidFill>
                  <a:schemeClr val="accent1">
                    <a:lumMod val="50000"/>
                  </a:schemeClr>
                </a:solidFill>
                <a:ea typeface="宋体" pitchFamily="-110" charset="-122"/>
                <a:cs typeface="宋体" pitchFamily="-110" charset="-122"/>
              </a:rPr>
              <a:t> and A.G. MacDiarmid, </a:t>
            </a:r>
            <a:r>
              <a:rPr lang="en-US" altLang="zh-CN" dirty="0">
                <a:ea typeface="宋体" pitchFamily="-110" charset="-122"/>
                <a:cs typeface="宋体" pitchFamily="-110" charset="-122"/>
              </a:rPr>
              <a:t>“Plastics that conduct electricity” </a:t>
            </a:r>
            <a:r>
              <a:rPr lang="en-US" altLang="zh-CN" i="1" dirty="0">
                <a:ea typeface="宋体" pitchFamily="-110" charset="-122"/>
                <a:cs typeface="宋体" pitchFamily="-110" charset="-122"/>
              </a:rPr>
              <a:t>Sci. Am</a:t>
            </a:r>
            <a:r>
              <a:rPr lang="en-US" altLang="zh-CN" dirty="0">
                <a:ea typeface="宋体" pitchFamily="-110" charset="-122"/>
                <a:cs typeface="宋体" pitchFamily="-110" charset="-122"/>
              </a:rPr>
              <a:t>. </a:t>
            </a:r>
            <a:r>
              <a:rPr lang="en-US" altLang="zh-CN" b="1" dirty="0">
                <a:ea typeface="宋体" pitchFamily="-110" charset="-122"/>
                <a:cs typeface="宋体" pitchFamily="-110" charset="-122"/>
              </a:rPr>
              <a:t>1988</a:t>
            </a:r>
            <a:r>
              <a:rPr lang="en-US" altLang="zh-CN" dirty="0">
                <a:ea typeface="宋体" pitchFamily="-110" charset="-122"/>
                <a:cs typeface="宋体" pitchFamily="-110" charset="-122"/>
              </a:rPr>
              <a:t>, </a:t>
            </a:r>
            <a:r>
              <a:rPr lang="en-US" altLang="zh-CN" i="1" dirty="0">
                <a:ea typeface="宋体" pitchFamily="-110" charset="-122"/>
                <a:cs typeface="宋体" pitchFamily="-110" charset="-122"/>
              </a:rPr>
              <a:t>258</a:t>
            </a:r>
            <a:r>
              <a:rPr lang="en-US" altLang="zh-CN" dirty="0">
                <a:ea typeface="宋体" pitchFamily="-110" charset="-122"/>
                <a:cs typeface="宋体" pitchFamily="-110" charset="-122"/>
              </a:rPr>
              <a:t>, 106.</a:t>
            </a:r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8E9AD01E-B64C-D3A3-5709-2A649CF0452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425540" y="183982"/>
            <a:ext cx="1963292" cy="1444422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BD55DBA-111A-FCDC-E95B-7404266CE7C2}"/>
              </a:ext>
            </a:extLst>
          </p:cNvPr>
          <p:cNvSpPr txBox="1"/>
          <p:nvPr/>
        </p:nvSpPr>
        <p:spPr>
          <a:xfrm>
            <a:off x="7544654" y="1530846"/>
            <a:ext cx="13468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Joined UCLA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4C97703-88BA-2890-DE08-D6F7824DCCA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88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799501" y="0"/>
            <a:ext cx="4608404" cy="6213763"/>
          </a:xfrm>
          <a:prstGeom prst="rect">
            <a:avLst/>
          </a:prstGeom>
        </p:spPr>
      </p:pic>
      <p:pic>
        <p:nvPicPr>
          <p:cNvPr id="3" name="Picture 4" descr="Heritage scientist timeline – Alan MacDiarmid">
            <a:extLst>
              <a:ext uri="{FF2B5EF4-FFF2-40B4-BE49-F238E27FC236}">
                <a16:creationId xmlns:a16="http://schemas.microsoft.com/office/drawing/2014/main" id="{B1566EBA-A02C-78C2-FE84-BC5DB5145AC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38" t="315" b="1229"/>
          <a:stretch/>
        </p:blipFill>
        <p:spPr bwMode="auto">
          <a:xfrm>
            <a:off x="6729410" y="1900179"/>
            <a:ext cx="3273329" cy="4773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9583512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creen Shot 2016-05-03 at 3.00.25 P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12192000" cy="2410251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1523259" y="3547392"/>
            <a:ext cx="9265677" cy="25826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lnSpc>
                <a:spcPct val="114000"/>
              </a:lnSpc>
            </a:pPr>
            <a:r>
              <a:rPr lang="en-US" sz="3600" b="1" dirty="0"/>
              <a:t>World’s hardest metal</a:t>
            </a:r>
          </a:p>
          <a:p>
            <a:pPr algn="ctr">
              <a:lnSpc>
                <a:spcPct val="114000"/>
              </a:lnSpc>
            </a:pPr>
            <a:r>
              <a:rPr lang="en-US" sz="3600" b="1" dirty="0"/>
              <a:t>Safer and powerful lithium-ion batteries</a:t>
            </a:r>
          </a:p>
          <a:p>
            <a:pPr algn="ctr">
              <a:lnSpc>
                <a:spcPct val="114000"/>
              </a:lnSpc>
            </a:pPr>
            <a:r>
              <a:rPr lang="en-US" sz="3600" b="1" dirty="0"/>
              <a:t>Oil-water separation membranes</a:t>
            </a:r>
          </a:p>
          <a:p>
            <a:pPr algn="ctr">
              <a:lnSpc>
                <a:spcPct val="114000"/>
              </a:lnSpc>
            </a:pPr>
            <a:r>
              <a:rPr lang="en-US" sz="3600" b="1" dirty="0"/>
              <a:t>Medical device coatings that prevent infections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570A77B-E71B-97FD-A91F-6DEBE654CB8A}"/>
              </a:ext>
            </a:extLst>
          </p:cNvPr>
          <p:cNvSpPr txBox="1"/>
          <p:nvPr/>
        </p:nvSpPr>
        <p:spPr>
          <a:xfrm>
            <a:off x="2263734" y="2901450"/>
            <a:ext cx="79901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/>
              <a:t>20 years of basic research turned into the following products</a:t>
            </a:r>
            <a:r>
              <a:rPr lang="en-US" sz="2400" dirty="0"/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41656309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6299" y="48610"/>
            <a:ext cx="5842001" cy="1143000"/>
          </a:xfrm>
        </p:spPr>
        <p:txBody>
          <a:bodyPr>
            <a:normAutofit fontScale="90000"/>
          </a:bodyPr>
          <a:lstStyle/>
          <a:p>
            <a:br>
              <a:rPr lang="en-US" dirty="0"/>
            </a:br>
            <a:r>
              <a:rPr lang="en-US" dirty="0"/>
              <a:t>World’s Hardest Metal</a:t>
            </a:r>
            <a:br>
              <a:rPr lang="en-US" dirty="0"/>
            </a:br>
            <a:r>
              <a:rPr lang="en-US" dirty="0" err="1"/>
              <a:t>SuperMetalix</a:t>
            </a:r>
            <a:r>
              <a:rPr lang="en-US" dirty="0"/>
              <a:t>, Inc. </a:t>
            </a:r>
            <a:br>
              <a:rPr lang="en-US" dirty="0"/>
            </a:br>
            <a:endParaRPr lang="en-US" dirty="0"/>
          </a:p>
        </p:txBody>
      </p:sp>
      <p:pic>
        <p:nvPicPr>
          <p:cNvPr id="7" name="IMG_2069">
            <a:hlinkClick r:id="" action="ppaction://media"/>
            <a:extLst>
              <a:ext uri="{FF2B5EF4-FFF2-40B4-BE49-F238E27FC236}">
                <a16:creationId xmlns:a16="http://schemas.microsoft.com/office/drawing/2014/main" id="{D202C128-93AD-4991-232A-19FC4C41216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480732" y="10277"/>
            <a:ext cx="3652476" cy="648261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FDE03B8-9F40-416C-4777-918FA5BB09B9}"/>
              </a:ext>
            </a:extLst>
          </p:cNvPr>
          <p:cNvSpPr txBox="1"/>
          <p:nvPr/>
        </p:nvSpPr>
        <p:spPr>
          <a:xfrm>
            <a:off x="6492670" y="6429918"/>
            <a:ext cx="377101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0" dirty="0" err="1"/>
              <a:t>Tetride</a:t>
            </a:r>
            <a:r>
              <a:rPr lang="en-US" sz="2200" dirty="0"/>
              <a:t>  cutting hardened steel</a:t>
            </a:r>
          </a:p>
        </p:txBody>
      </p:sp>
      <p:pic>
        <p:nvPicPr>
          <p:cNvPr id="3" name="Content Placeholder 5">
            <a:extLst>
              <a:ext uri="{FF2B5EF4-FFF2-40B4-BE49-F238E27FC236}">
                <a16:creationId xmlns:a16="http://schemas.microsoft.com/office/drawing/2014/main" id="{DB44842C-607C-1E73-ED20-F7D4598FF87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 bwMode="auto">
          <a:xfrm>
            <a:off x="1961422" y="1291587"/>
            <a:ext cx="3576116" cy="4747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7F819D8-2014-95FF-AB0A-2408CE92A51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45454" y="6505089"/>
            <a:ext cx="122693" cy="12573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14E66ED-8F74-E28B-66C8-CEFEEF822866}"/>
              </a:ext>
            </a:extLst>
          </p:cNvPr>
          <p:cNvSpPr txBox="1"/>
          <p:nvPr/>
        </p:nvSpPr>
        <p:spPr>
          <a:xfrm>
            <a:off x="2105631" y="5993831"/>
            <a:ext cx="323101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/>
              <a:t>Developed in collaboration with </a:t>
            </a:r>
          </a:p>
          <a:p>
            <a:pPr algn="ctr"/>
            <a:r>
              <a:rPr lang="en-US" sz="3000" dirty="0"/>
              <a:t>Prof. Sarah Tolbert</a:t>
            </a:r>
          </a:p>
        </p:txBody>
      </p:sp>
    </p:spTree>
    <p:extLst>
      <p:ext uri="{BB962C8B-B14F-4D97-AF65-F5344CB8AC3E}">
        <p14:creationId xmlns:p14="http://schemas.microsoft.com/office/powerpoint/2010/main" val="2120558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393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515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6738" name="Object 2"/>
          <p:cNvGraphicFramePr>
            <a:graphicFrameLocks noChangeAspect="1"/>
          </p:cNvGraphicFramePr>
          <p:nvPr/>
        </p:nvGraphicFramePr>
        <p:xfrm>
          <a:off x="2176464" y="383058"/>
          <a:ext cx="7862887" cy="6034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Graph" r:id="rId3" imgW="3876480" imgH="2975040" progId="">
                  <p:embed/>
                </p:oleObj>
              </mc:Choice>
              <mc:Fallback>
                <p:oleObj name="Graph" r:id="rId3" imgW="3876480" imgH="2975040" progId="">
                  <p:embed/>
                  <p:pic>
                    <p:nvPicPr>
                      <p:cNvPr id="116738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76464" y="383058"/>
                        <a:ext cx="7862887" cy="6034088"/>
                      </a:xfrm>
                      <a:prstGeom prst="rect">
                        <a:avLst/>
                      </a:prstGeom>
                      <a:noFill/>
                      <a:effectLst/>
                      <a:extLst>
                        <a:ext uri="{909E8E84-426E-40dd-AFC4-6F175D3DCCD1}">
                          <a14:hiddenFill xmlns:a14="http://schemas.microsoft.com/office/drawing/2010/main" xmlns="">
                            <a:solidFill>
                              <a:srgbClr val="FFFFFF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 xmlns="">
                            <a:effectLst>
                              <a:outerShdw blurRad="63500" dist="38099" dir="2700000" algn="ctr" rotWithShape="0">
                                <a:srgbClr val="808080">
                                  <a:alpha val="74998"/>
                                </a:srgb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8" name="Picture 6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724275" y="3632200"/>
            <a:ext cx="2667000" cy="1674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TextBox 18"/>
          <p:cNvSpPr txBox="1"/>
          <p:nvPr/>
        </p:nvSpPr>
        <p:spPr>
          <a:xfrm>
            <a:off x="7239000" y="4953000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Rectangle 19"/>
          <p:cNvSpPr/>
          <p:nvPr/>
        </p:nvSpPr>
        <p:spPr>
          <a:xfrm>
            <a:off x="6513244" y="4343401"/>
            <a:ext cx="263075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Natural diamond scratched by ReB</a:t>
            </a:r>
            <a:r>
              <a:rPr kumimoji="0" lang="en-US" sz="1800" b="0" i="0" u="none" strike="noStrike" kern="1200" cap="none" spc="0" normalizeH="0" baseline="-25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3962400" y="6858000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Rectangle 21"/>
          <p:cNvSpPr/>
          <p:nvPr/>
        </p:nvSpPr>
        <p:spPr>
          <a:xfrm>
            <a:off x="877326" y="6203092"/>
            <a:ext cx="10626815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Chung, Weinberger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, Levine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,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Cumberland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, Kavner, Yang, Tolbert, </a:t>
            </a:r>
            <a:r>
              <a:rPr kumimoji="0" 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Kaner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2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Science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316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, 436 (2007).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4AFB928-D9EA-EF77-3B88-3B9DB256E13D}"/>
              </a:ext>
            </a:extLst>
          </p:cNvPr>
          <p:cNvSpPr txBox="1">
            <a:spLocks noChangeArrowheads="1"/>
          </p:cNvSpPr>
          <p:nvPr/>
        </p:nvSpPr>
        <p:spPr>
          <a:xfrm>
            <a:off x="-21076" y="116461"/>
            <a:ext cx="12213076" cy="7493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+mj-ea"/>
                <a:cs typeface="+mj-cs"/>
              </a:rPr>
              <a:t>ReB</a:t>
            </a:r>
            <a:r>
              <a:rPr kumimoji="0" lang="en-US" sz="4000" b="1" i="0" u="none" strike="noStrike" kern="1200" cap="none" spc="0" normalizeH="0" baseline="-25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+mj-ea"/>
                <a:cs typeface="+mj-cs"/>
              </a:rPr>
              <a:t>2</a:t>
            </a: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+mj-ea"/>
                <a:cs typeface="+mj-cs"/>
              </a:rPr>
              <a:t>: Vickers Hardness</a:t>
            </a:r>
            <a:endParaRPr kumimoji="0" lang="en-US" altLang="en-US" sz="4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0B0004020202020204" pitchFamily="34" charset="0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8670257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3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01" y="2892356"/>
            <a:ext cx="3954463" cy="2236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4" name="Text Box 5"/>
          <p:cNvSpPr txBox="1">
            <a:spLocks noChangeArrowheads="1"/>
          </p:cNvSpPr>
          <p:nvPr/>
        </p:nvSpPr>
        <p:spPr bwMode="auto">
          <a:xfrm>
            <a:off x="1835150" y="1355726"/>
            <a:ext cx="4413250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D7D31"/>
              </a:buClr>
              <a:buSzTx/>
              <a:buFont typeface="Wingdings" pitchFamily="2" charset="2"/>
              <a:buChar char="§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ＭＳ Ｐゴシック" pitchFamily="34" charset="-128"/>
                <a:cs typeface="+mn-cs"/>
              </a:rPr>
              <a:t>AFM image and the depth profile of a scratch from ReB</a:t>
            </a:r>
            <a:r>
              <a:rPr kumimoji="0" lang="en-US" sz="2000" b="0" i="0" u="none" strike="noStrike" kern="1200" cap="none" spc="0" normalizeH="0" baseline="-25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ＭＳ Ｐゴシック" pitchFamily="34" charset="-128"/>
                <a:cs typeface="+mn-cs"/>
              </a:rPr>
              <a:t>2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ＭＳ Ｐゴシック" pitchFamily="34" charset="-128"/>
                <a:cs typeface="+mn-cs"/>
              </a:rPr>
              <a:t>, 230 nm deep on diamond surface</a:t>
            </a:r>
          </a:p>
        </p:txBody>
      </p:sp>
      <p:sp>
        <p:nvSpPr>
          <p:cNvPr id="20485" name="Rectangle 6"/>
          <p:cNvSpPr>
            <a:spLocks noChangeArrowheads="1"/>
          </p:cNvSpPr>
          <p:nvPr/>
        </p:nvSpPr>
        <p:spPr bwMode="auto">
          <a:xfrm>
            <a:off x="1906589" y="5497514"/>
            <a:ext cx="8415337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ED7D31"/>
              </a:buClr>
              <a:buSzTx/>
              <a:buFont typeface="Wingdings" pitchFamily="2" charset="2"/>
              <a:buChar char="§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Elemental analysis reveals a carbon surface free of rhenium</a:t>
            </a:r>
          </a:p>
        </p:txBody>
      </p:sp>
      <p:sp>
        <p:nvSpPr>
          <p:cNvPr id="20486" name="Rectangle 7"/>
          <p:cNvSpPr>
            <a:spLocks noChangeArrowheads="1"/>
          </p:cNvSpPr>
          <p:nvPr/>
        </p:nvSpPr>
        <p:spPr bwMode="auto">
          <a:xfrm>
            <a:off x="877330" y="6265773"/>
            <a:ext cx="10515600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Times New Roman" panose="02020603050405020304" pitchFamily="18" charset="0"/>
              </a:rPr>
              <a:t>Chung, Weinberger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Times New Roman" panose="02020603050405020304" pitchFamily="18" charset="0"/>
              </a:rPr>
              <a:t>, Levine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Times New Roman" panose="02020603050405020304" pitchFamily="18" charset="0"/>
              </a:rPr>
              <a:t>,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Times New Roman" panose="02020603050405020304" pitchFamily="18" charset="0"/>
              </a:rPr>
              <a:t>Cumberland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Times New Roman" panose="02020603050405020304" pitchFamily="18" charset="0"/>
              </a:rPr>
              <a:t>, Kavner, Yang, Tolbert, </a:t>
            </a:r>
            <a:r>
              <a:rPr kumimoji="0" 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Times New Roman" panose="02020603050405020304" pitchFamily="18" charset="0"/>
              </a:rPr>
              <a:t>Kaner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Times New Roman" panose="02020603050405020304" pitchFamily="18" charset="0"/>
              </a:rPr>
              <a:t>Science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Times New Roman" panose="02020603050405020304" pitchFamily="18" charset="0"/>
              </a:rPr>
              <a:t>318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Times New Roman" panose="02020603050405020304" pitchFamily="18" charset="0"/>
              </a:rPr>
              <a:t>, 1550 (2007).</a:t>
            </a:r>
          </a:p>
        </p:txBody>
      </p:sp>
      <p:pic>
        <p:nvPicPr>
          <p:cNvPr id="20487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9388" y="1295401"/>
            <a:ext cx="3910012" cy="3992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2">
            <a:extLst>
              <a:ext uri="{FF2B5EF4-FFF2-40B4-BE49-F238E27FC236}">
                <a16:creationId xmlns:a16="http://schemas.microsoft.com/office/drawing/2014/main" id="{E9D7F2FB-10CA-7659-205D-D31AA62323BF}"/>
              </a:ext>
            </a:extLst>
          </p:cNvPr>
          <p:cNvSpPr txBox="1">
            <a:spLocks noChangeArrowheads="1"/>
          </p:cNvSpPr>
          <p:nvPr/>
        </p:nvSpPr>
        <p:spPr>
          <a:xfrm>
            <a:off x="-21076" y="116461"/>
            <a:ext cx="12213076" cy="7493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+mj-ea"/>
                <a:cs typeface="+mj-cs"/>
              </a:rPr>
              <a:t>Diamond Scratch Test</a:t>
            </a:r>
            <a:endParaRPr kumimoji="0" lang="en-US" altLang="en-US" sz="4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0B0004020202020204" pitchFamily="34" charset="0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6108661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3D2C372-90A7-6454-1549-2B84F6D560A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62878" y="712529"/>
            <a:ext cx="8067239" cy="1075172"/>
          </a:xfrm>
        </p:spPr>
        <p:txBody>
          <a:bodyPr/>
          <a:lstStyle/>
          <a:p>
            <a:pPr>
              <a:spcAft>
                <a:spcPts val="794"/>
              </a:spcAft>
            </a:pPr>
            <a:r>
              <a:rPr lang="en-US" sz="2118" dirty="0"/>
              <a:t>Graphene Powered Batteries</a:t>
            </a:r>
            <a:br>
              <a:rPr lang="en-US" sz="1588" b="0" dirty="0"/>
            </a:br>
            <a:endParaRPr lang="en-US" sz="1588" b="0" dirty="0"/>
          </a:p>
        </p:txBody>
      </p:sp>
      <p:pic>
        <p:nvPicPr>
          <p:cNvPr id="5" name="Graphic 4">
            <a:extLst>
              <a:ext uri="{FF2B5EF4-FFF2-40B4-BE49-F238E27FC236}">
                <a16:creationId xmlns:a16="http://schemas.microsoft.com/office/drawing/2014/main" id="{6EFF683F-03FE-B2C1-2012-CF6F604F7F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062878" y="515334"/>
            <a:ext cx="1859819" cy="209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47936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9F931E6-E145-F8ED-0695-574F357EFFB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C99386A-A54C-4A7E-4D41-5FFF57CEF9E3}"/>
              </a:ext>
            </a:extLst>
          </p:cNvPr>
          <p:cNvSpPr txBox="1"/>
          <p:nvPr/>
        </p:nvSpPr>
        <p:spPr>
          <a:xfrm>
            <a:off x="8897421" y="5266332"/>
            <a:ext cx="3143892" cy="1169551"/>
          </a:xfrm>
          <a:prstGeom prst="rect">
            <a:avLst/>
          </a:prstGeom>
          <a:solidFill>
            <a:srgbClr val="000000">
              <a:alpha val="60000"/>
            </a:srgbClr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Just 2 grams of graphene can fill a 1-liter bottle, showcasing its extreme lightness. In comparison, the same weight of graphite powder is shown, with graphene being 550 times lighter. </a:t>
            </a:r>
          </a:p>
        </p:txBody>
      </p:sp>
      <p:sp>
        <p:nvSpPr>
          <p:cNvPr id="6" name="Hexagon 5">
            <a:extLst>
              <a:ext uri="{FF2B5EF4-FFF2-40B4-BE49-F238E27FC236}">
                <a16:creationId xmlns:a16="http://schemas.microsoft.com/office/drawing/2014/main" id="{0C59A84D-03D1-81F5-F98E-6154AB5B97A8}"/>
              </a:ext>
            </a:extLst>
          </p:cNvPr>
          <p:cNvSpPr>
            <a:spLocks/>
          </p:cNvSpPr>
          <p:nvPr/>
        </p:nvSpPr>
        <p:spPr>
          <a:xfrm>
            <a:off x="6864946" y="4367245"/>
            <a:ext cx="914400" cy="709448"/>
          </a:xfrm>
          <a:prstGeom prst="hexagon">
            <a:avLst/>
          </a:prstGeom>
          <a:solidFill>
            <a:srgbClr val="7030A0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972229D-A743-BD56-2BFE-AC9321743456}"/>
              </a:ext>
            </a:extLst>
          </p:cNvPr>
          <p:cNvSpPr txBox="1"/>
          <p:nvPr/>
        </p:nvSpPr>
        <p:spPr>
          <a:xfrm>
            <a:off x="6868068" y="4583469"/>
            <a:ext cx="90281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Graphene</a:t>
            </a:r>
          </a:p>
        </p:txBody>
      </p:sp>
      <p:sp>
        <p:nvSpPr>
          <p:cNvPr id="8" name="Hexagon 7">
            <a:extLst>
              <a:ext uri="{FF2B5EF4-FFF2-40B4-BE49-F238E27FC236}">
                <a16:creationId xmlns:a16="http://schemas.microsoft.com/office/drawing/2014/main" id="{A32D42A9-2E89-B036-8636-52C67F5977DF}"/>
              </a:ext>
            </a:extLst>
          </p:cNvPr>
          <p:cNvSpPr>
            <a:spLocks/>
          </p:cNvSpPr>
          <p:nvPr/>
        </p:nvSpPr>
        <p:spPr>
          <a:xfrm>
            <a:off x="4088694" y="4412612"/>
            <a:ext cx="914400" cy="709448"/>
          </a:xfrm>
          <a:prstGeom prst="hexagon">
            <a:avLst/>
          </a:prstGeom>
          <a:solidFill>
            <a:srgbClr val="7030A0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B9C4CC0-49AB-33CB-AA60-1C3E7B8E362D}"/>
              </a:ext>
            </a:extLst>
          </p:cNvPr>
          <p:cNvSpPr txBox="1"/>
          <p:nvPr/>
        </p:nvSpPr>
        <p:spPr>
          <a:xfrm>
            <a:off x="4120034" y="4611903"/>
            <a:ext cx="81785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Graphite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E8559496-8090-51F8-5EAF-53A1A73DC857}"/>
              </a:ext>
            </a:extLst>
          </p:cNvPr>
          <p:cNvSpPr txBox="1">
            <a:spLocks/>
          </p:cNvSpPr>
          <p:nvPr/>
        </p:nvSpPr>
        <p:spPr>
          <a:xfrm>
            <a:off x="0" y="152400"/>
            <a:ext cx="12191999" cy="609600"/>
          </a:xfrm>
          <a:prstGeom prst="rect">
            <a:avLst/>
          </a:prstGeom>
          <a:solidFill>
            <a:schemeClr val="tx1">
              <a:alpha val="70000"/>
            </a:schemeClr>
          </a:solidFill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cs typeface="Arial" panose="020B0604020202020204" pitchFamily="34" charset="0"/>
              </a:rPr>
              <a:t>Lightest and Strongest Material on Earth</a:t>
            </a:r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F1CB94FC-595C-2782-ADB8-2AA1795BDA2C}"/>
              </a:ext>
            </a:extLst>
          </p:cNvPr>
          <p:cNvGrpSpPr>
            <a:grpSpLocks noChangeAspect="1"/>
          </p:cNvGrpSpPr>
          <p:nvPr/>
        </p:nvGrpSpPr>
        <p:grpSpPr>
          <a:xfrm>
            <a:off x="10706939" y="6581415"/>
            <a:ext cx="1263656" cy="137160"/>
            <a:chOff x="3960348" y="3239718"/>
            <a:chExt cx="3496501" cy="379521"/>
          </a:xfrm>
          <a:solidFill>
            <a:srgbClr val="FFFFFF"/>
          </a:solidFill>
        </p:grpSpPr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F795B5E1-7A24-7E61-2263-F8F752F082DD}"/>
                </a:ext>
              </a:extLst>
            </p:cNvPr>
            <p:cNvSpPr/>
            <p:nvPr/>
          </p:nvSpPr>
          <p:spPr>
            <a:xfrm>
              <a:off x="3960348" y="3245635"/>
              <a:ext cx="344361" cy="367381"/>
            </a:xfrm>
            <a:custGeom>
              <a:avLst/>
              <a:gdLst>
                <a:gd name="connsiteX0" fmla="*/ 295497 w 344361"/>
                <a:gd name="connsiteY0" fmla="*/ 0 h 367381"/>
                <a:gd name="connsiteX1" fmla="*/ 295497 w 344361"/>
                <a:gd name="connsiteY1" fmla="*/ 296933 h 367381"/>
                <a:gd name="connsiteX2" fmla="*/ 56610 w 344361"/>
                <a:gd name="connsiteY2" fmla="*/ 0 h 367381"/>
                <a:gd name="connsiteX3" fmla="*/ 0 w 344361"/>
                <a:gd name="connsiteY3" fmla="*/ 0 h 367381"/>
                <a:gd name="connsiteX4" fmla="*/ 0 w 344361"/>
                <a:gd name="connsiteY4" fmla="*/ 367381 h 367381"/>
                <a:gd name="connsiteX5" fmla="*/ 48865 w 344361"/>
                <a:gd name="connsiteY5" fmla="*/ 367381 h 367381"/>
                <a:gd name="connsiteX6" fmla="*/ 48865 w 344361"/>
                <a:gd name="connsiteY6" fmla="*/ 67532 h 367381"/>
                <a:gd name="connsiteX7" fmla="*/ 287795 w 344361"/>
                <a:gd name="connsiteY7" fmla="*/ 367381 h 367381"/>
                <a:gd name="connsiteX8" fmla="*/ 344362 w 344361"/>
                <a:gd name="connsiteY8" fmla="*/ 367381 h 367381"/>
                <a:gd name="connsiteX9" fmla="*/ 344362 w 344361"/>
                <a:gd name="connsiteY9" fmla="*/ 0 h 367381"/>
                <a:gd name="connsiteX10" fmla="*/ 295497 w 344361"/>
                <a:gd name="connsiteY10" fmla="*/ 0 h 367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44361" h="367381">
                  <a:moveTo>
                    <a:pt x="295497" y="0"/>
                  </a:moveTo>
                  <a:lnTo>
                    <a:pt x="295497" y="296933"/>
                  </a:lnTo>
                  <a:lnTo>
                    <a:pt x="56610" y="0"/>
                  </a:lnTo>
                  <a:lnTo>
                    <a:pt x="0" y="0"/>
                  </a:lnTo>
                  <a:lnTo>
                    <a:pt x="0" y="367381"/>
                  </a:lnTo>
                  <a:lnTo>
                    <a:pt x="48865" y="367381"/>
                  </a:lnTo>
                  <a:lnTo>
                    <a:pt x="48865" y="67532"/>
                  </a:lnTo>
                  <a:lnTo>
                    <a:pt x="287795" y="367381"/>
                  </a:lnTo>
                  <a:lnTo>
                    <a:pt x="344362" y="367381"/>
                  </a:lnTo>
                  <a:lnTo>
                    <a:pt x="344362" y="0"/>
                  </a:lnTo>
                  <a:lnTo>
                    <a:pt x="295497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solidFill>
                <a:srgbClr val="000000"/>
              </a:solidFill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272727"/>
                </a:solidFill>
                <a:effectLst/>
                <a:uLnTx/>
                <a:uFillTx/>
                <a:latin typeface="Space Grotesk Light"/>
              </a:endParaRPr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52E96A65-E44B-2B9C-9E56-BDB5C510FEBD}"/>
                </a:ext>
              </a:extLst>
            </p:cNvPr>
            <p:cNvSpPr/>
            <p:nvPr/>
          </p:nvSpPr>
          <p:spPr>
            <a:xfrm>
              <a:off x="4410360" y="3245635"/>
              <a:ext cx="367902" cy="367381"/>
            </a:xfrm>
            <a:custGeom>
              <a:avLst/>
              <a:gdLst>
                <a:gd name="connsiteX0" fmla="*/ 133150 w 367902"/>
                <a:gd name="connsiteY0" fmla="*/ 3351 h 367381"/>
                <a:gd name="connsiteX1" fmla="*/ 0 w 367902"/>
                <a:gd name="connsiteY1" fmla="*/ 367381 h 367381"/>
                <a:gd name="connsiteX2" fmla="*/ 53129 w 367902"/>
                <a:gd name="connsiteY2" fmla="*/ 367381 h 367381"/>
                <a:gd name="connsiteX3" fmla="*/ 81761 w 367902"/>
                <a:gd name="connsiteY3" fmla="*/ 289058 h 367381"/>
                <a:gd name="connsiteX4" fmla="*/ 105867 w 367902"/>
                <a:gd name="connsiteY4" fmla="*/ 223222 h 367381"/>
                <a:gd name="connsiteX5" fmla="*/ 170571 w 367902"/>
                <a:gd name="connsiteY5" fmla="*/ 46298 h 367381"/>
                <a:gd name="connsiteX6" fmla="*/ 176706 w 367902"/>
                <a:gd name="connsiteY6" fmla="*/ 41990 h 367381"/>
                <a:gd name="connsiteX7" fmla="*/ 191718 w 367902"/>
                <a:gd name="connsiteY7" fmla="*/ 41990 h 367381"/>
                <a:gd name="connsiteX8" fmla="*/ 197201 w 367902"/>
                <a:gd name="connsiteY8" fmla="*/ 45819 h 367381"/>
                <a:gd name="connsiteX9" fmla="*/ 314773 w 367902"/>
                <a:gd name="connsiteY9" fmla="*/ 367338 h 367381"/>
                <a:gd name="connsiteX10" fmla="*/ 367902 w 367902"/>
                <a:gd name="connsiteY10" fmla="*/ 367338 h 367381"/>
                <a:gd name="connsiteX11" fmla="*/ 234753 w 367902"/>
                <a:gd name="connsiteY11" fmla="*/ 3351 h 367381"/>
                <a:gd name="connsiteX12" fmla="*/ 229966 w 367902"/>
                <a:gd name="connsiteY12" fmla="*/ 0 h 367381"/>
                <a:gd name="connsiteX13" fmla="*/ 137893 w 367902"/>
                <a:gd name="connsiteY13" fmla="*/ 0 h 367381"/>
                <a:gd name="connsiteX14" fmla="*/ 133106 w 367902"/>
                <a:gd name="connsiteY14" fmla="*/ 3351 h 367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67902" h="367381">
                  <a:moveTo>
                    <a:pt x="133150" y="3351"/>
                  </a:moveTo>
                  <a:lnTo>
                    <a:pt x="0" y="367381"/>
                  </a:lnTo>
                  <a:lnTo>
                    <a:pt x="53129" y="367381"/>
                  </a:lnTo>
                  <a:lnTo>
                    <a:pt x="81761" y="289058"/>
                  </a:lnTo>
                  <a:lnTo>
                    <a:pt x="105867" y="223222"/>
                  </a:lnTo>
                  <a:lnTo>
                    <a:pt x="170571" y="46298"/>
                  </a:lnTo>
                  <a:cubicBezTo>
                    <a:pt x="171528" y="43731"/>
                    <a:pt x="173965" y="41990"/>
                    <a:pt x="176706" y="41990"/>
                  </a:cubicBezTo>
                  <a:lnTo>
                    <a:pt x="191718" y="41990"/>
                  </a:lnTo>
                  <a:cubicBezTo>
                    <a:pt x="194155" y="41990"/>
                    <a:pt x="196374" y="43513"/>
                    <a:pt x="197201" y="45819"/>
                  </a:cubicBezTo>
                  <a:lnTo>
                    <a:pt x="314773" y="367338"/>
                  </a:lnTo>
                  <a:lnTo>
                    <a:pt x="367902" y="367338"/>
                  </a:lnTo>
                  <a:lnTo>
                    <a:pt x="234753" y="3351"/>
                  </a:lnTo>
                  <a:cubicBezTo>
                    <a:pt x="234013" y="1349"/>
                    <a:pt x="232098" y="0"/>
                    <a:pt x="229966" y="0"/>
                  </a:cubicBezTo>
                  <a:lnTo>
                    <a:pt x="137893" y="0"/>
                  </a:lnTo>
                  <a:cubicBezTo>
                    <a:pt x="135761" y="0"/>
                    <a:pt x="133846" y="1349"/>
                    <a:pt x="133106" y="335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solidFill>
                <a:srgbClr val="000000"/>
              </a:solidFill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272727"/>
                </a:solidFill>
                <a:effectLst/>
                <a:uLnTx/>
                <a:uFillTx/>
                <a:latin typeface="Space Grotesk Light"/>
              </a:endParaRPr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37B72FDB-D394-E0D5-E22E-9F9E8E679DAE}"/>
                </a:ext>
              </a:extLst>
            </p:cNvPr>
            <p:cNvSpPr/>
            <p:nvPr/>
          </p:nvSpPr>
          <p:spPr>
            <a:xfrm>
              <a:off x="4876075" y="3245635"/>
              <a:ext cx="344361" cy="367381"/>
            </a:xfrm>
            <a:custGeom>
              <a:avLst/>
              <a:gdLst>
                <a:gd name="connsiteX0" fmla="*/ 295497 w 344361"/>
                <a:gd name="connsiteY0" fmla="*/ 0 h 367381"/>
                <a:gd name="connsiteX1" fmla="*/ 295497 w 344361"/>
                <a:gd name="connsiteY1" fmla="*/ 296933 h 367381"/>
                <a:gd name="connsiteX2" fmla="*/ 56610 w 344361"/>
                <a:gd name="connsiteY2" fmla="*/ 0 h 367381"/>
                <a:gd name="connsiteX3" fmla="*/ 0 w 344361"/>
                <a:gd name="connsiteY3" fmla="*/ 0 h 367381"/>
                <a:gd name="connsiteX4" fmla="*/ 0 w 344361"/>
                <a:gd name="connsiteY4" fmla="*/ 367381 h 367381"/>
                <a:gd name="connsiteX5" fmla="*/ 48865 w 344361"/>
                <a:gd name="connsiteY5" fmla="*/ 367381 h 367381"/>
                <a:gd name="connsiteX6" fmla="*/ 48865 w 344361"/>
                <a:gd name="connsiteY6" fmla="*/ 67532 h 367381"/>
                <a:gd name="connsiteX7" fmla="*/ 287795 w 344361"/>
                <a:gd name="connsiteY7" fmla="*/ 367381 h 367381"/>
                <a:gd name="connsiteX8" fmla="*/ 344362 w 344361"/>
                <a:gd name="connsiteY8" fmla="*/ 367381 h 367381"/>
                <a:gd name="connsiteX9" fmla="*/ 344362 w 344361"/>
                <a:gd name="connsiteY9" fmla="*/ 0 h 367381"/>
                <a:gd name="connsiteX10" fmla="*/ 295497 w 344361"/>
                <a:gd name="connsiteY10" fmla="*/ 0 h 367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44361" h="367381">
                  <a:moveTo>
                    <a:pt x="295497" y="0"/>
                  </a:moveTo>
                  <a:lnTo>
                    <a:pt x="295497" y="296933"/>
                  </a:lnTo>
                  <a:lnTo>
                    <a:pt x="56610" y="0"/>
                  </a:lnTo>
                  <a:lnTo>
                    <a:pt x="0" y="0"/>
                  </a:lnTo>
                  <a:lnTo>
                    <a:pt x="0" y="367381"/>
                  </a:lnTo>
                  <a:lnTo>
                    <a:pt x="48865" y="367381"/>
                  </a:lnTo>
                  <a:lnTo>
                    <a:pt x="48865" y="67532"/>
                  </a:lnTo>
                  <a:lnTo>
                    <a:pt x="287795" y="367381"/>
                  </a:lnTo>
                  <a:lnTo>
                    <a:pt x="344362" y="367381"/>
                  </a:lnTo>
                  <a:lnTo>
                    <a:pt x="344362" y="0"/>
                  </a:lnTo>
                  <a:lnTo>
                    <a:pt x="295497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solidFill>
                <a:srgbClr val="000000"/>
              </a:solidFill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272727"/>
                </a:solidFill>
                <a:effectLst/>
                <a:uLnTx/>
                <a:uFillTx/>
                <a:latin typeface="Space Grotesk Light"/>
              </a:endParaRPr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BA83E357-D070-D14B-364F-55044870BB21}"/>
                </a:ext>
              </a:extLst>
            </p:cNvPr>
            <p:cNvSpPr/>
            <p:nvPr/>
          </p:nvSpPr>
          <p:spPr>
            <a:xfrm>
              <a:off x="5314541" y="3239718"/>
              <a:ext cx="426079" cy="379521"/>
            </a:xfrm>
            <a:custGeom>
              <a:avLst/>
              <a:gdLst>
                <a:gd name="connsiteX0" fmla="*/ 213040 w 426079"/>
                <a:gd name="connsiteY0" fmla="*/ 45036 h 379521"/>
                <a:gd name="connsiteX1" fmla="*/ 57046 w 426079"/>
                <a:gd name="connsiteY1" fmla="*/ 189761 h 379521"/>
                <a:gd name="connsiteX2" fmla="*/ 213040 w 426079"/>
                <a:gd name="connsiteY2" fmla="*/ 334485 h 379521"/>
                <a:gd name="connsiteX3" fmla="*/ 368990 w 426079"/>
                <a:gd name="connsiteY3" fmla="*/ 189761 h 379521"/>
                <a:gd name="connsiteX4" fmla="*/ 213040 w 426079"/>
                <a:gd name="connsiteY4" fmla="*/ 45036 h 379521"/>
                <a:gd name="connsiteX5" fmla="*/ 213040 w 426079"/>
                <a:gd name="connsiteY5" fmla="*/ 379478 h 379521"/>
                <a:gd name="connsiteX6" fmla="*/ 0 w 426079"/>
                <a:gd name="connsiteY6" fmla="*/ 189717 h 379521"/>
                <a:gd name="connsiteX7" fmla="*/ 213040 w 426079"/>
                <a:gd name="connsiteY7" fmla="*/ 0 h 379521"/>
                <a:gd name="connsiteX8" fmla="*/ 426079 w 426079"/>
                <a:gd name="connsiteY8" fmla="*/ 189761 h 379521"/>
                <a:gd name="connsiteX9" fmla="*/ 213040 w 426079"/>
                <a:gd name="connsiteY9" fmla="*/ 379521 h 3795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26079" h="379521">
                  <a:moveTo>
                    <a:pt x="213040" y="45036"/>
                  </a:moveTo>
                  <a:cubicBezTo>
                    <a:pt x="111002" y="45036"/>
                    <a:pt x="57046" y="95076"/>
                    <a:pt x="57046" y="189761"/>
                  </a:cubicBezTo>
                  <a:cubicBezTo>
                    <a:pt x="57046" y="284445"/>
                    <a:pt x="110958" y="334485"/>
                    <a:pt x="213040" y="334485"/>
                  </a:cubicBezTo>
                  <a:cubicBezTo>
                    <a:pt x="315121" y="334485"/>
                    <a:pt x="368990" y="284445"/>
                    <a:pt x="368990" y="189761"/>
                  </a:cubicBezTo>
                  <a:cubicBezTo>
                    <a:pt x="368990" y="95076"/>
                    <a:pt x="315078" y="45036"/>
                    <a:pt x="213040" y="45036"/>
                  </a:cubicBezTo>
                  <a:moveTo>
                    <a:pt x="213040" y="379478"/>
                  </a:moveTo>
                  <a:cubicBezTo>
                    <a:pt x="89593" y="379478"/>
                    <a:pt x="0" y="299675"/>
                    <a:pt x="0" y="189717"/>
                  </a:cubicBezTo>
                  <a:cubicBezTo>
                    <a:pt x="0" y="79760"/>
                    <a:pt x="89593" y="0"/>
                    <a:pt x="213040" y="0"/>
                  </a:cubicBezTo>
                  <a:cubicBezTo>
                    <a:pt x="336486" y="0"/>
                    <a:pt x="426079" y="79803"/>
                    <a:pt x="426079" y="189761"/>
                  </a:cubicBezTo>
                  <a:cubicBezTo>
                    <a:pt x="426079" y="299718"/>
                    <a:pt x="336486" y="379521"/>
                    <a:pt x="213040" y="379521"/>
                  </a:cubicBezTo>
                </a:path>
              </a:pathLst>
            </a:custGeom>
            <a:solidFill>
              <a:srgbClr val="000000"/>
            </a:solidFill>
            <a:ln w="12700" cap="flat">
              <a:solidFill>
                <a:srgbClr val="000000"/>
              </a:solidFill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272727"/>
                </a:solidFill>
                <a:effectLst/>
                <a:uLnTx/>
                <a:uFillTx/>
                <a:latin typeface="Space Grotesk Light"/>
              </a:endParaRPr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85CC861C-A629-3322-B975-91568BCEAEC7}"/>
                </a:ext>
              </a:extLst>
            </p:cNvPr>
            <p:cNvSpPr/>
            <p:nvPr/>
          </p:nvSpPr>
          <p:spPr>
            <a:xfrm>
              <a:off x="5828032" y="3245635"/>
              <a:ext cx="321256" cy="367381"/>
            </a:xfrm>
            <a:custGeom>
              <a:avLst/>
              <a:gdLst>
                <a:gd name="connsiteX0" fmla="*/ 0 w 321256"/>
                <a:gd name="connsiteY0" fmla="*/ 0 h 367381"/>
                <a:gd name="connsiteX1" fmla="*/ 0 w 321256"/>
                <a:gd name="connsiteY1" fmla="*/ 42034 h 367381"/>
                <a:gd name="connsiteX2" fmla="*/ 133324 w 321256"/>
                <a:gd name="connsiteY2" fmla="*/ 42034 h 367381"/>
                <a:gd name="connsiteX3" fmla="*/ 133324 w 321256"/>
                <a:gd name="connsiteY3" fmla="*/ 367381 h 367381"/>
                <a:gd name="connsiteX4" fmla="*/ 187976 w 321256"/>
                <a:gd name="connsiteY4" fmla="*/ 367381 h 367381"/>
                <a:gd name="connsiteX5" fmla="*/ 187976 w 321256"/>
                <a:gd name="connsiteY5" fmla="*/ 42034 h 367381"/>
                <a:gd name="connsiteX6" fmla="*/ 297063 w 321256"/>
                <a:gd name="connsiteY6" fmla="*/ 42034 h 367381"/>
                <a:gd name="connsiteX7" fmla="*/ 321257 w 321256"/>
                <a:gd name="connsiteY7" fmla="*/ 0 h 367381"/>
                <a:gd name="connsiteX8" fmla="*/ 0 w 321256"/>
                <a:gd name="connsiteY8" fmla="*/ 0 h 367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1256" h="367381">
                  <a:moveTo>
                    <a:pt x="0" y="0"/>
                  </a:moveTo>
                  <a:lnTo>
                    <a:pt x="0" y="42034"/>
                  </a:lnTo>
                  <a:lnTo>
                    <a:pt x="133324" y="42034"/>
                  </a:lnTo>
                  <a:lnTo>
                    <a:pt x="133324" y="367381"/>
                  </a:lnTo>
                  <a:lnTo>
                    <a:pt x="187976" y="367381"/>
                  </a:lnTo>
                  <a:lnTo>
                    <a:pt x="187976" y="42034"/>
                  </a:lnTo>
                  <a:lnTo>
                    <a:pt x="297063" y="42034"/>
                  </a:lnTo>
                  <a:lnTo>
                    <a:pt x="32125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solidFill>
                <a:srgbClr val="000000"/>
              </a:solidFill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272727"/>
                </a:solidFill>
                <a:effectLst/>
                <a:uLnTx/>
                <a:uFillTx/>
                <a:latin typeface="Space Grotesk Light"/>
              </a:endParaRPr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1E4FF005-6D87-A006-E82E-D84CF452ABDA}"/>
                </a:ext>
              </a:extLst>
            </p:cNvPr>
            <p:cNvSpPr/>
            <p:nvPr/>
          </p:nvSpPr>
          <p:spPr>
            <a:xfrm>
              <a:off x="6256147" y="3245635"/>
              <a:ext cx="305765" cy="367381"/>
            </a:xfrm>
            <a:custGeom>
              <a:avLst/>
              <a:gdLst>
                <a:gd name="connsiteX0" fmla="*/ 0 w 305765"/>
                <a:gd name="connsiteY0" fmla="*/ 0 h 367381"/>
                <a:gd name="connsiteX1" fmla="*/ 0 w 305765"/>
                <a:gd name="connsiteY1" fmla="*/ 367381 h 367381"/>
                <a:gd name="connsiteX2" fmla="*/ 305766 w 305765"/>
                <a:gd name="connsiteY2" fmla="*/ 367381 h 367381"/>
                <a:gd name="connsiteX3" fmla="*/ 305766 w 305765"/>
                <a:gd name="connsiteY3" fmla="*/ 325391 h 367381"/>
                <a:gd name="connsiteX4" fmla="*/ 54696 w 305765"/>
                <a:gd name="connsiteY4" fmla="*/ 325391 h 367381"/>
                <a:gd name="connsiteX5" fmla="*/ 54696 w 305765"/>
                <a:gd name="connsiteY5" fmla="*/ 197027 h 367381"/>
                <a:gd name="connsiteX6" fmla="*/ 250069 w 305765"/>
                <a:gd name="connsiteY6" fmla="*/ 197027 h 367381"/>
                <a:gd name="connsiteX7" fmla="*/ 250069 w 305765"/>
                <a:gd name="connsiteY7" fmla="*/ 155037 h 367381"/>
                <a:gd name="connsiteX8" fmla="*/ 54696 w 305765"/>
                <a:gd name="connsiteY8" fmla="*/ 155037 h 367381"/>
                <a:gd name="connsiteX9" fmla="*/ 54696 w 305765"/>
                <a:gd name="connsiteY9" fmla="*/ 42034 h 367381"/>
                <a:gd name="connsiteX10" fmla="*/ 274437 w 305765"/>
                <a:gd name="connsiteY10" fmla="*/ 42034 h 367381"/>
                <a:gd name="connsiteX11" fmla="*/ 299152 w 305765"/>
                <a:gd name="connsiteY11" fmla="*/ 0 h 367381"/>
                <a:gd name="connsiteX12" fmla="*/ 0 w 305765"/>
                <a:gd name="connsiteY12" fmla="*/ 0 h 367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05765" h="367381">
                  <a:moveTo>
                    <a:pt x="0" y="0"/>
                  </a:moveTo>
                  <a:lnTo>
                    <a:pt x="0" y="367381"/>
                  </a:lnTo>
                  <a:lnTo>
                    <a:pt x="305766" y="367381"/>
                  </a:lnTo>
                  <a:lnTo>
                    <a:pt x="305766" y="325391"/>
                  </a:lnTo>
                  <a:lnTo>
                    <a:pt x="54696" y="325391"/>
                  </a:lnTo>
                  <a:lnTo>
                    <a:pt x="54696" y="197027"/>
                  </a:lnTo>
                  <a:lnTo>
                    <a:pt x="250069" y="197027"/>
                  </a:lnTo>
                  <a:lnTo>
                    <a:pt x="250069" y="155037"/>
                  </a:lnTo>
                  <a:lnTo>
                    <a:pt x="54696" y="155037"/>
                  </a:lnTo>
                  <a:lnTo>
                    <a:pt x="54696" y="42034"/>
                  </a:lnTo>
                  <a:lnTo>
                    <a:pt x="274437" y="42034"/>
                  </a:lnTo>
                  <a:lnTo>
                    <a:pt x="29915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solidFill>
                <a:srgbClr val="000000"/>
              </a:solidFill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272727"/>
                </a:solidFill>
                <a:effectLst/>
                <a:uLnTx/>
                <a:uFillTx/>
                <a:latin typeface="Space Grotesk Light"/>
              </a:endParaRPr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CAF88700-46F1-A85A-767A-618E17E33D5C}"/>
                </a:ext>
              </a:extLst>
            </p:cNvPr>
            <p:cNvSpPr/>
            <p:nvPr/>
          </p:nvSpPr>
          <p:spPr>
            <a:xfrm>
              <a:off x="6624536" y="3239718"/>
              <a:ext cx="380869" cy="379521"/>
            </a:xfrm>
            <a:custGeom>
              <a:avLst/>
              <a:gdLst>
                <a:gd name="connsiteX0" fmla="*/ 213039 w 380869"/>
                <a:gd name="connsiteY0" fmla="*/ 334485 h 379521"/>
                <a:gd name="connsiteX1" fmla="*/ 57045 w 380869"/>
                <a:gd name="connsiteY1" fmla="*/ 189761 h 379521"/>
                <a:gd name="connsiteX2" fmla="*/ 213039 w 380869"/>
                <a:gd name="connsiteY2" fmla="*/ 45036 h 379521"/>
                <a:gd name="connsiteX3" fmla="*/ 340750 w 380869"/>
                <a:gd name="connsiteY3" fmla="*/ 94162 h 379521"/>
                <a:gd name="connsiteX4" fmla="*/ 380739 w 380869"/>
                <a:gd name="connsiteY4" fmla="*/ 68707 h 379521"/>
                <a:gd name="connsiteX5" fmla="*/ 213039 w 380869"/>
                <a:gd name="connsiteY5" fmla="*/ 0 h 379521"/>
                <a:gd name="connsiteX6" fmla="*/ 0 w 380869"/>
                <a:gd name="connsiteY6" fmla="*/ 189761 h 379521"/>
                <a:gd name="connsiteX7" fmla="*/ 213039 w 380869"/>
                <a:gd name="connsiteY7" fmla="*/ 379521 h 379521"/>
                <a:gd name="connsiteX8" fmla="*/ 380869 w 380869"/>
                <a:gd name="connsiteY8" fmla="*/ 310684 h 379521"/>
                <a:gd name="connsiteX9" fmla="*/ 340881 w 380869"/>
                <a:gd name="connsiteY9" fmla="*/ 285228 h 379521"/>
                <a:gd name="connsiteX10" fmla="*/ 213039 w 380869"/>
                <a:gd name="connsiteY10" fmla="*/ 334529 h 3795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80869" h="379521">
                  <a:moveTo>
                    <a:pt x="213039" y="334485"/>
                  </a:moveTo>
                  <a:cubicBezTo>
                    <a:pt x="111002" y="334485"/>
                    <a:pt x="57045" y="284445"/>
                    <a:pt x="57045" y="189761"/>
                  </a:cubicBezTo>
                  <a:cubicBezTo>
                    <a:pt x="57045" y="95076"/>
                    <a:pt x="110958" y="45036"/>
                    <a:pt x="213039" y="45036"/>
                  </a:cubicBezTo>
                  <a:cubicBezTo>
                    <a:pt x="272087" y="45036"/>
                    <a:pt x="314947" y="61571"/>
                    <a:pt x="340750" y="94162"/>
                  </a:cubicBezTo>
                  <a:lnTo>
                    <a:pt x="380739" y="68707"/>
                  </a:lnTo>
                  <a:cubicBezTo>
                    <a:pt x="341664" y="24280"/>
                    <a:pt x="282660" y="0"/>
                    <a:pt x="213039" y="0"/>
                  </a:cubicBezTo>
                  <a:cubicBezTo>
                    <a:pt x="89593" y="0"/>
                    <a:pt x="0" y="79803"/>
                    <a:pt x="0" y="189761"/>
                  </a:cubicBezTo>
                  <a:cubicBezTo>
                    <a:pt x="0" y="299718"/>
                    <a:pt x="89593" y="379521"/>
                    <a:pt x="213039" y="379521"/>
                  </a:cubicBezTo>
                  <a:cubicBezTo>
                    <a:pt x="282791" y="379521"/>
                    <a:pt x="341838" y="355197"/>
                    <a:pt x="380869" y="310684"/>
                  </a:cubicBezTo>
                  <a:lnTo>
                    <a:pt x="340881" y="285228"/>
                  </a:lnTo>
                  <a:cubicBezTo>
                    <a:pt x="315165" y="317950"/>
                    <a:pt x="272217" y="334529"/>
                    <a:pt x="213039" y="334529"/>
                  </a:cubicBezTo>
                </a:path>
              </a:pathLst>
            </a:custGeom>
            <a:solidFill>
              <a:srgbClr val="000000"/>
            </a:solidFill>
            <a:ln w="12700" cap="flat">
              <a:solidFill>
                <a:srgbClr val="000000"/>
              </a:solidFill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272727"/>
                </a:solidFill>
                <a:effectLst/>
                <a:uLnTx/>
                <a:uFillTx/>
                <a:latin typeface="Space Grotesk Light"/>
              </a:endParaRPr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3590CC06-164B-BDB8-AA6F-4C38DE272B8F}"/>
                </a:ext>
              </a:extLst>
            </p:cNvPr>
            <p:cNvSpPr/>
            <p:nvPr/>
          </p:nvSpPr>
          <p:spPr>
            <a:xfrm>
              <a:off x="7111792" y="3245635"/>
              <a:ext cx="345057" cy="367381"/>
            </a:xfrm>
            <a:custGeom>
              <a:avLst/>
              <a:gdLst>
                <a:gd name="connsiteX0" fmla="*/ 290406 w 345057"/>
                <a:gd name="connsiteY0" fmla="*/ 0 h 367381"/>
                <a:gd name="connsiteX1" fmla="*/ 290406 w 345057"/>
                <a:gd name="connsiteY1" fmla="*/ 155037 h 367381"/>
                <a:gd name="connsiteX2" fmla="*/ 54652 w 345057"/>
                <a:gd name="connsiteY2" fmla="*/ 155037 h 367381"/>
                <a:gd name="connsiteX3" fmla="*/ 54652 w 345057"/>
                <a:gd name="connsiteY3" fmla="*/ 0 h 367381"/>
                <a:gd name="connsiteX4" fmla="*/ 0 w 345057"/>
                <a:gd name="connsiteY4" fmla="*/ 0 h 367381"/>
                <a:gd name="connsiteX5" fmla="*/ 0 w 345057"/>
                <a:gd name="connsiteY5" fmla="*/ 367381 h 367381"/>
                <a:gd name="connsiteX6" fmla="*/ 54652 w 345057"/>
                <a:gd name="connsiteY6" fmla="*/ 367381 h 367381"/>
                <a:gd name="connsiteX7" fmla="*/ 54652 w 345057"/>
                <a:gd name="connsiteY7" fmla="*/ 197027 h 367381"/>
                <a:gd name="connsiteX8" fmla="*/ 290406 w 345057"/>
                <a:gd name="connsiteY8" fmla="*/ 197027 h 367381"/>
                <a:gd name="connsiteX9" fmla="*/ 290406 w 345057"/>
                <a:gd name="connsiteY9" fmla="*/ 367381 h 367381"/>
                <a:gd name="connsiteX10" fmla="*/ 345058 w 345057"/>
                <a:gd name="connsiteY10" fmla="*/ 367381 h 367381"/>
                <a:gd name="connsiteX11" fmla="*/ 345058 w 345057"/>
                <a:gd name="connsiteY11" fmla="*/ 0 h 367381"/>
                <a:gd name="connsiteX12" fmla="*/ 290406 w 345057"/>
                <a:gd name="connsiteY12" fmla="*/ 0 h 367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45057" h="367381">
                  <a:moveTo>
                    <a:pt x="290406" y="0"/>
                  </a:moveTo>
                  <a:lnTo>
                    <a:pt x="290406" y="155037"/>
                  </a:lnTo>
                  <a:lnTo>
                    <a:pt x="54652" y="155037"/>
                  </a:lnTo>
                  <a:lnTo>
                    <a:pt x="54652" y="0"/>
                  </a:lnTo>
                  <a:lnTo>
                    <a:pt x="0" y="0"/>
                  </a:lnTo>
                  <a:lnTo>
                    <a:pt x="0" y="367381"/>
                  </a:lnTo>
                  <a:lnTo>
                    <a:pt x="54652" y="367381"/>
                  </a:lnTo>
                  <a:lnTo>
                    <a:pt x="54652" y="197027"/>
                  </a:lnTo>
                  <a:lnTo>
                    <a:pt x="290406" y="197027"/>
                  </a:lnTo>
                  <a:lnTo>
                    <a:pt x="290406" y="367381"/>
                  </a:lnTo>
                  <a:lnTo>
                    <a:pt x="345058" y="367381"/>
                  </a:lnTo>
                  <a:lnTo>
                    <a:pt x="345058" y="0"/>
                  </a:lnTo>
                  <a:lnTo>
                    <a:pt x="29040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solidFill>
                <a:srgbClr val="000000"/>
              </a:solidFill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272727"/>
                </a:solidFill>
                <a:effectLst/>
                <a:uLnTx/>
                <a:uFillTx/>
                <a:latin typeface="Space Grotesk Light"/>
              </a:endParaRPr>
            </a:p>
          </p:txBody>
        </p:sp>
      </p:grpSp>
      <p:pic>
        <p:nvPicPr>
          <p:cNvPr id="52" name="Picture 51" descr="A red circle with a black background&#10;&#10;AI-generated content may be incorrect.">
            <a:extLst>
              <a:ext uri="{FF2B5EF4-FFF2-40B4-BE49-F238E27FC236}">
                <a16:creationId xmlns:a16="http://schemas.microsoft.com/office/drawing/2014/main" id="{97FD6064-54D7-C861-5155-C93C67F1FD5A}"/>
              </a:ext>
            </a:extLst>
          </p:cNvPr>
          <p:cNvPicPr>
            <a:picLocks noChangeAspect="1"/>
          </p:cNvPicPr>
          <p:nvPr/>
        </p:nvPicPr>
        <p:blipFill>
          <a:blip r:embed="rId3">
            <a:biLevel thresh="75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185" y="6407658"/>
            <a:ext cx="421866" cy="363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301663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Rectangle 44">
            <a:extLst>
              <a:ext uri="{FF2B5EF4-FFF2-40B4-BE49-F238E27FC236}">
                <a16:creationId xmlns:a16="http://schemas.microsoft.com/office/drawing/2014/main" id="{F096C4F9-A9B3-45B3-939F-1A83A94EEC0F}"/>
              </a:ext>
            </a:extLst>
          </p:cNvPr>
          <p:cNvSpPr/>
          <p:nvPr/>
        </p:nvSpPr>
        <p:spPr>
          <a:xfrm>
            <a:off x="-1" y="0"/>
            <a:ext cx="12191999" cy="6858000"/>
          </a:xfrm>
          <a:prstGeom prst="rect">
            <a:avLst/>
          </a:prstGeom>
          <a:gradFill flip="none" rotWithShape="1">
            <a:gsLst>
              <a:gs pos="0">
                <a:sysClr val="windowText" lastClr="000000">
                  <a:lumMod val="65000"/>
                  <a:lumOff val="35000"/>
                </a:sysClr>
              </a:gs>
              <a:gs pos="97000">
                <a:sysClr val="windowText" lastClr="000000"/>
              </a:gs>
            </a:gsLst>
            <a:path path="circle">
              <a:fillToRect l="50000" t="50000" r="50000" b="50000"/>
            </a:path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</a:endParaRPr>
          </a:p>
        </p:txBody>
      </p:sp>
      <p:sp>
        <p:nvSpPr>
          <p:cNvPr id="47" name="Title 11">
            <a:extLst>
              <a:ext uri="{FF2B5EF4-FFF2-40B4-BE49-F238E27FC236}">
                <a16:creationId xmlns:a16="http://schemas.microsoft.com/office/drawing/2014/main" id="{205BDF75-7BEF-8745-E72E-FD95E72BCA05}"/>
              </a:ext>
            </a:extLst>
          </p:cNvPr>
          <p:cNvSpPr txBox="1">
            <a:spLocks/>
          </p:cNvSpPr>
          <p:nvPr/>
        </p:nvSpPr>
        <p:spPr>
          <a:xfrm>
            <a:off x="0" y="302169"/>
            <a:ext cx="12192000" cy="58860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defRPr/>
            </a:pPr>
            <a:r>
              <a:rPr lang="en-US" sz="3200" b="1" dirty="0">
                <a:solidFill>
                  <a:sysClr val="window" lastClr="FFFFFF"/>
                </a:solidFill>
                <a:latin typeface="Aptos" panose="020B0004020202020204" pitchFamily="34" charset="0"/>
                <a:cs typeface="Resalaty Arabic DEMO" pitchFamily="2" charset="-78"/>
              </a:rPr>
              <a:t>Using Graphene To Build More Powerful Batteries</a:t>
            </a:r>
          </a:p>
        </p:txBody>
      </p:sp>
      <p:sp>
        <p:nvSpPr>
          <p:cNvPr id="48" name="Text Placeholder 7">
            <a:extLst>
              <a:ext uri="{FF2B5EF4-FFF2-40B4-BE49-F238E27FC236}">
                <a16:creationId xmlns:a16="http://schemas.microsoft.com/office/drawing/2014/main" id="{C0C9D89A-4D58-F2BB-A2E2-DBFEBB0FFA88}"/>
              </a:ext>
            </a:extLst>
          </p:cNvPr>
          <p:cNvSpPr txBox="1">
            <a:spLocks/>
          </p:cNvSpPr>
          <p:nvPr/>
        </p:nvSpPr>
        <p:spPr>
          <a:xfrm>
            <a:off x="224088" y="1055395"/>
            <a:ext cx="11755127" cy="486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By integrating graphene into electrodes, We are redefining battery performance and safety, setting new benchmarks for the industry.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Nanotech is one of the few companies industrializing high-purity, single-layer graphene </a:t>
            </a:r>
          </a:p>
        </p:txBody>
      </p:sp>
      <p:pic>
        <p:nvPicPr>
          <p:cNvPr id="49" name="Picture 48">
            <a:extLst>
              <a:ext uri="{FF2B5EF4-FFF2-40B4-BE49-F238E27FC236}">
                <a16:creationId xmlns:a16="http://schemas.microsoft.com/office/drawing/2014/main" id="{F7AD4C4B-23F8-77AF-042C-137305EF5F2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64999"/>
          <a:stretch/>
        </p:blipFill>
        <p:spPr>
          <a:xfrm>
            <a:off x="808903" y="2688804"/>
            <a:ext cx="10415571" cy="4169196"/>
          </a:xfrm>
          <a:prstGeom prst="rect">
            <a:avLst/>
          </a:prstGeom>
        </p:spPr>
      </p:pic>
      <p:sp>
        <p:nvSpPr>
          <p:cNvPr id="50" name="Rectangle 49">
            <a:extLst>
              <a:ext uri="{FF2B5EF4-FFF2-40B4-BE49-F238E27FC236}">
                <a16:creationId xmlns:a16="http://schemas.microsoft.com/office/drawing/2014/main" id="{12DEB435-0906-4034-CB76-5E18F8E53F10}"/>
              </a:ext>
            </a:extLst>
          </p:cNvPr>
          <p:cNvSpPr/>
          <p:nvPr/>
        </p:nvSpPr>
        <p:spPr>
          <a:xfrm>
            <a:off x="-271" y="6736922"/>
            <a:ext cx="12192000" cy="121078"/>
          </a:xfrm>
          <a:prstGeom prst="rect">
            <a:avLst/>
          </a:prstGeom>
          <a:solidFill>
            <a:srgbClr val="525252"/>
          </a:solidFill>
          <a:ln w="19050" cap="flat" cmpd="sng" algn="ctr">
            <a:noFill/>
            <a:prstDash val="solid"/>
            <a:miter lim="800000"/>
          </a:ln>
          <a:effectLst/>
        </p:spPr>
        <p:txBody>
          <a:bodyPr lIns="65317" tIns="32659" rIns="65317" bIns="32659" rtlCol="0" anchor="ctr" anchorCtr="0"/>
          <a:lstStyle/>
          <a:p>
            <a:pPr algn="ctr" defTabSz="414772">
              <a:defRPr/>
            </a:pPr>
            <a:endParaRPr lang="en-US" sz="1270" b="1" kern="0">
              <a:solidFill>
                <a:prstClr val="black"/>
              </a:solidFill>
              <a:latin typeface="Arial" panose="020B0604020202020204"/>
            </a:endParaRPr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A58820E-0A39-DD49-254F-95733B0282C2}"/>
              </a:ext>
            </a:extLst>
          </p:cNvPr>
          <p:cNvGrpSpPr/>
          <p:nvPr/>
        </p:nvGrpSpPr>
        <p:grpSpPr>
          <a:xfrm>
            <a:off x="812140" y="2517278"/>
            <a:ext cx="2904110" cy="1267613"/>
            <a:chOff x="1086460" y="2517278"/>
            <a:chExt cx="2904110" cy="1267613"/>
          </a:xfrm>
        </p:grpSpPr>
        <p:sp>
          <p:nvSpPr>
            <p:cNvPr id="52" name="Oval 51">
              <a:extLst>
                <a:ext uri="{FF2B5EF4-FFF2-40B4-BE49-F238E27FC236}">
                  <a16:creationId xmlns:a16="http://schemas.microsoft.com/office/drawing/2014/main" id="{72FC6FE5-8E72-C1B7-E601-3F1BFE9F2C0E}"/>
                </a:ext>
              </a:extLst>
            </p:cNvPr>
            <p:cNvSpPr/>
            <p:nvPr/>
          </p:nvSpPr>
          <p:spPr>
            <a:xfrm>
              <a:off x="3342854" y="3137175"/>
              <a:ext cx="647716" cy="647716"/>
            </a:xfrm>
            <a:prstGeom prst="ellipse">
              <a:avLst/>
            </a:prstGeom>
            <a:solidFill>
              <a:sysClr val="window" lastClr="FFFFFF"/>
            </a:solidFill>
            <a:ln w="6350" cap="flat" cmpd="sng" algn="ctr">
              <a:solidFill>
                <a:sysClr val="windowText" lastClr="000000"/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algn="ctr" defTabSz="414772">
                <a:defRPr/>
              </a:pPr>
              <a:endParaRPr lang="en-US" sz="1633" kern="0">
                <a:solidFill>
                  <a:prstClr val="white"/>
                </a:solidFill>
                <a:latin typeface="Arial" panose="020B0604020202020204"/>
              </a:endParaRPr>
            </a:p>
          </p:txBody>
        </p:sp>
        <p:sp>
          <p:nvSpPr>
            <p:cNvPr id="53" name="TextBox 52">
              <a:extLst>
                <a:ext uri="{FF2B5EF4-FFF2-40B4-BE49-F238E27FC236}">
                  <a16:creationId xmlns:a16="http://schemas.microsoft.com/office/drawing/2014/main" id="{395FF8A4-9F55-8BF7-B50D-533B1982C139}"/>
                </a:ext>
              </a:extLst>
            </p:cNvPr>
            <p:cNvSpPr txBox="1"/>
            <p:nvPr/>
          </p:nvSpPr>
          <p:spPr>
            <a:xfrm>
              <a:off x="1086460" y="2517278"/>
              <a:ext cx="2665075" cy="6090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 defTabSz="414772">
                <a:lnSpc>
                  <a:spcPct val="90000"/>
                </a:lnSpc>
                <a:spcAft>
                  <a:spcPts val="544"/>
                </a:spcAft>
                <a:defRPr/>
              </a:pPr>
              <a:r>
                <a:rPr lang="en-US" sz="1089" b="1" u="sng" kern="0" dirty="0">
                  <a:solidFill>
                    <a:prstClr val="white"/>
                  </a:solidFill>
                  <a:latin typeface="Arial" panose="020B0604020202020204"/>
                  <a:cs typeface="Space Grotesk Medium" panose="020B0604020202020204" charset="0"/>
                </a:rPr>
                <a:t>Longer Cycling Life</a:t>
              </a:r>
            </a:p>
            <a:p>
              <a:pPr algn="r" defTabSz="414772">
                <a:lnSpc>
                  <a:spcPct val="90000"/>
                </a:lnSpc>
                <a:spcAft>
                  <a:spcPts val="544"/>
                </a:spcAft>
                <a:defRPr/>
              </a:pPr>
              <a:r>
                <a:rPr lang="en-US" sz="1089" kern="0" dirty="0">
                  <a:solidFill>
                    <a:prstClr val="white"/>
                  </a:solidFill>
                  <a:latin typeface="Arial" panose="020B0604020202020204"/>
                  <a:cs typeface="Space Grotesk Medium" panose="020B0604020202020204" charset="0"/>
                </a:rPr>
                <a:t>Protects cathodes from against expansion and cracking</a:t>
              </a:r>
            </a:p>
          </p:txBody>
        </p:sp>
        <p:pic>
          <p:nvPicPr>
            <p:cNvPr id="54" name="Graphic 53">
              <a:extLst>
                <a:ext uri="{FF2B5EF4-FFF2-40B4-BE49-F238E27FC236}">
                  <a16:creationId xmlns:a16="http://schemas.microsoft.com/office/drawing/2014/main" id="{F63F137E-74B6-97E1-3187-667F7EC10B4E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3481106" y="3275427"/>
              <a:ext cx="371210" cy="371210"/>
            </a:xfrm>
            <a:prstGeom prst="rect">
              <a:avLst/>
            </a:prstGeom>
          </p:spPr>
        </p:pic>
      </p:grpSp>
      <p:grpSp>
        <p:nvGrpSpPr>
          <p:cNvPr id="55" name="Group 54">
            <a:extLst>
              <a:ext uri="{FF2B5EF4-FFF2-40B4-BE49-F238E27FC236}">
                <a16:creationId xmlns:a16="http://schemas.microsoft.com/office/drawing/2014/main" id="{CF313261-D731-6BF3-DBF8-F8753440E338}"/>
              </a:ext>
            </a:extLst>
          </p:cNvPr>
          <p:cNvGrpSpPr/>
          <p:nvPr/>
        </p:nvGrpSpPr>
        <p:grpSpPr>
          <a:xfrm>
            <a:off x="214533" y="3981063"/>
            <a:ext cx="2065737" cy="1262485"/>
            <a:chOff x="115031" y="3981063"/>
            <a:chExt cx="2065737" cy="1262485"/>
          </a:xfrm>
        </p:grpSpPr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6438649E-C949-49F9-8B99-F2D8BF10E411}"/>
                </a:ext>
              </a:extLst>
            </p:cNvPr>
            <p:cNvSpPr/>
            <p:nvPr/>
          </p:nvSpPr>
          <p:spPr>
            <a:xfrm>
              <a:off x="1533052" y="4595832"/>
              <a:ext cx="647716" cy="647716"/>
            </a:xfrm>
            <a:prstGeom prst="ellipse">
              <a:avLst/>
            </a:prstGeom>
            <a:solidFill>
              <a:sysClr val="window" lastClr="FFFFFF"/>
            </a:solidFill>
            <a:ln w="6350" cap="flat" cmpd="sng" algn="ctr">
              <a:solidFill>
                <a:sysClr val="windowText" lastClr="000000"/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algn="ctr" defTabSz="414772">
                <a:defRPr/>
              </a:pPr>
              <a:endParaRPr lang="en-US" sz="1633" kern="0">
                <a:solidFill>
                  <a:prstClr val="white"/>
                </a:solidFill>
                <a:latin typeface="Arial" panose="020B0604020202020204"/>
              </a:endParaRPr>
            </a:p>
          </p:txBody>
        </p:sp>
        <p:sp>
          <p:nvSpPr>
            <p:cNvPr id="57" name="TextBox 56">
              <a:extLst>
                <a:ext uri="{FF2B5EF4-FFF2-40B4-BE49-F238E27FC236}">
                  <a16:creationId xmlns:a16="http://schemas.microsoft.com/office/drawing/2014/main" id="{80D1785F-DA26-B0EE-6F08-E5A14BC91695}"/>
                </a:ext>
              </a:extLst>
            </p:cNvPr>
            <p:cNvSpPr txBox="1"/>
            <p:nvPr/>
          </p:nvSpPr>
          <p:spPr>
            <a:xfrm>
              <a:off x="115031" y="3981063"/>
              <a:ext cx="1942928" cy="6090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 defTabSz="414772">
                <a:lnSpc>
                  <a:spcPct val="90000"/>
                </a:lnSpc>
                <a:spcAft>
                  <a:spcPts val="544"/>
                </a:spcAft>
                <a:defRPr/>
              </a:pPr>
              <a:r>
                <a:rPr lang="en-US" sz="1089" b="1" u="sng" kern="0" dirty="0">
                  <a:solidFill>
                    <a:prstClr val="white"/>
                  </a:solidFill>
                  <a:latin typeface="Arial" panose="020B0604020202020204"/>
                  <a:cs typeface="Space Grotesk Medium" panose="020B0604020202020204" charset="0"/>
                </a:rPr>
                <a:t>Improved Energy Density</a:t>
              </a:r>
            </a:p>
            <a:p>
              <a:pPr algn="r" defTabSz="829544">
                <a:lnSpc>
                  <a:spcPct val="90000"/>
                </a:lnSpc>
                <a:spcAft>
                  <a:spcPts val="544"/>
                </a:spcAft>
                <a:defRPr/>
              </a:pPr>
              <a:r>
                <a:rPr lang="en-US" sz="1089" kern="0" dirty="0">
                  <a:solidFill>
                    <a:prstClr val="white"/>
                  </a:solidFill>
                  <a:latin typeface="Arial" panose="020B0604020202020204"/>
                  <a:cs typeface="Space Grotesk Medium" panose="020B0604020202020204" charset="0"/>
                </a:rPr>
                <a:t>Improved LFP utilization boosts capacity by 5–20%</a:t>
              </a:r>
            </a:p>
          </p:txBody>
        </p:sp>
        <p:grpSp>
          <p:nvGrpSpPr>
            <p:cNvPr id="58" name="Group 57">
              <a:extLst>
                <a:ext uri="{FF2B5EF4-FFF2-40B4-BE49-F238E27FC236}">
                  <a16:creationId xmlns:a16="http://schemas.microsoft.com/office/drawing/2014/main" id="{341EAAD7-F90C-4033-DD6B-EC0B9DE5CDF6}"/>
                </a:ext>
              </a:extLst>
            </p:cNvPr>
            <p:cNvGrpSpPr/>
            <p:nvPr/>
          </p:nvGrpSpPr>
          <p:grpSpPr>
            <a:xfrm>
              <a:off x="1744383" y="4727789"/>
              <a:ext cx="225052" cy="370621"/>
              <a:chOff x="2240041" y="5472081"/>
              <a:chExt cx="248078" cy="408541"/>
            </a:xfrm>
          </p:grpSpPr>
          <p:pic>
            <p:nvPicPr>
              <p:cNvPr id="59" name="Graphic 58">
                <a:extLst>
                  <a:ext uri="{FF2B5EF4-FFF2-40B4-BE49-F238E27FC236}">
                    <a16:creationId xmlns:a16="http://schemas.microsoft.com/office/drawing/2014/main" id="{F45C2456-5ED4-4BDA-4D61-BB90B5E3A22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rcRect l="26559" t="12494" r="27892" b="12494"/>
              <a:stretch/>
            </p:blipFill>
            <p:spPr>
              <a:xfrm>
                <a:off x="2240041" y="5472081"/>
                <a:ext cx="248078" cy="408541"/>
              </a:xfrm>
              <a:prstGeom prst="rect">
                <a:avLst/>
              </a:prstGeom>
            </p:spPr>
          </p:pic>
          <p:sp>
            <p:nvSpPr>
              <p:cNvPr id="60" name="Rectangle 59">
                <a:extLst>
                  <a:ext uri="{FF2B5EF4-FFF2-40B4-BE49-F238E27FC236}">
                    <a16:creationId xmlns:a16="http://schemas.microsoft.com/office/drawing/2014/main" id="{8835DA1C-ECA6-E843-C961-0BF4BF814667}"/>
                  </a:ext>
                </a:extLst>
              </p:cNvPr>
              <p:cNvSpPr/>
              <p:nvPr/>
            </p:nvSpPr>
            <p:spPr>
              <a:xfrm>
                <a:off x="2325618" y="5618554"/>
                <a:ext cx="93231" cy="157163"/>
              </a:xfrm>
              <a:prstGeom prst="rect">
                <a:avLst/>
              </a:prstGeom>
              <a:solidFill>
                <a:srgbClr val="FFFFFF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algn="ctr" defTabSz="414772">
                  <a:defRPr/>
                </a:pPr>
                <a:endParaRPr lang="en-US" sz="1633" kern="0">
                  <a:solidFill>
                    <a:prstClr val="white"/>
                  </a:solidFill>
                  <a:latin typeface="Arial" panose="020B0604020202020204"/>
                </a:endParaRPr>
              </a:p>
            </p:txBody>
          </p:sp>
          <p:grpSp>
            <p:nvGrpSpPr>
              <p:cNvPr id="61" name="Group 60">
                <a:extLst>
                  <a:ext uri="{FF2B5EF4-FFF2-40B4-BE49-F238E27FC236}">
                    <a16:creationId xmlns:a16="http://schemas.microsoft.com/office/drawing/2014/main" id="{CE88A611-D79C-8A8D-3C3A-1C8F4C2E342A}"/>
                  </a:ext>
                </a:extLst>
              </p:cNvPr>
              <p:cNvGrpSpPr/>
              <p:nvPr/>
            </p:nvGrpSpPr>
            <p:grpSpPr>
              <a:xfrm>
                <a:off x="2324650" y="5614760"/>
                <a:ext cx="81485" cy="166744"/>
                <a:chOff x="6755606" y="3094085"/>
                <a:chExt cx="176714" cy="361613"/>
              </a:xfrm>
            </p:grpSpPr>
            <p:cxnSp>
              <p:nvCxnSpPr>
                <p:cNvPr id="62" name="Straight Connector 61">
                  <a:extLst>
                    <a:ext uri="{FF2B5EF4-FFF2-40B4-BE49-F238E27FC236}">
                      <a16:creationId xmlns:a16="http://schemas.microsoft.com/office/drawing/2014/main" id="{4EDF7A8A-22F5-A0F8-2F4A-6AB39A2B3919}"/>
                    </a:ext>
                  </a:extLst>
                </p:cNvPr>
                <p:cNvCxnSpPr/>
                <p:nvPr/>
              </p:nvCxnSpPr>
              <p:spPr>
                <a:xfrm flipH="1">
                  <a:off x="6755606" y="3094085"/>
                  <a:ext cx="92869" cy="177753"/>
                </a:xfrm>
                <a:prstGeom prst="line">
                  <a:avLst/>
                </a:prstGeom>
                <a:noFill/>
                <a:ln w="13970" cap="rnd" cmpd="sng" algn="ctr">
                  <a:solidFill>
                    <a:srgbClr val="ED7D31"/>
                  </a:solidFill>
                  <a:prstDash val="solid"/>
                  <a:round/>
                </a:ln>
                <a:effectLst/>
              </p:spPr>
            </p:cxnSp>
            <p:cxnSp>
              <p:nvCxnSpPr>
                <p:cNvPr id="63" name="Straight Connector 62">
                  <a:extLst>
                    <a:ext uri="{FF2B5EF4-FFF2-40B4-BE49-F238E27FC236}">
                      <a16:creationId xmlns:a16="http://schemas.microsoft.com/office/drawing/2014/main" id="{2C9ECCF6-F2A8-8435-01EE-C6AF9006790C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H="1">
                  <a:off x="6839735" y="3278488"/>
                  <a:ext cx="92585" cy="177210"/>
                </a:xfrm>
                <a:prstGeom prst="line">
                  <a:avLst/>
                </a:prstGeom>
                <a:noFill/>
                <a:ln w="13970" cap="rnd" cmpd="sng" algn="ctr">
                  <a:solidFill>
                    <a:srgbClr val="ED7D31"/>
                  </a:solidFill>
                  <a:prstDash val="solid"/>
                  <a:round/>
                  <a:tailEnd type="none" w="sm" len="sm"/>
                </a:ln>
                <a:effectLst/>
              </p:spPr>
            </p:cxnSp>
            <p:cxnSp>
              <p:nvCxnSpPr>
                <p:cNvPr id="64" name="Straight Connector 63">
                  <a:extLst>
                    <a:ext uri="{FF2B5EF4-FFF2-40B4-BE49-F238E27FC236}">
                      <a16:creationId xmlns:a16="http://schemas.microsoft.com/office/drawing/2014/main" id="{8B5C0D6E-673C-983C-B0F9-B71F03A086FA}"/>
                    </a:ext>
                  </a:extLst>
                </p:cNvPr>
                <p:cNvCxnSpPr/>
                <p:nvPr/>
              </p:nvCxnSpPr>
              <p:spPr>
                <a:xfrm>
                  <a:off x="6755606" y="3276105"/>
                  <a:ext cx="176714" cy="0"/>
                </a:xfrm>
                <a:prstGeom prst="line">
                  <a:avLst/>
                </a:prstGeom>
                <a:noFill/>
                <a:ln w="13970" cap="rnd" cmpd="sng" algn="ctr">
                  <a:solidFill>
                    <a:srgbClr val="ED7D31"/>
                  </a:solidFill>
                  <a:prstDash val="solid"/>
                  <a:round/>
                </a:ln>
                <a:effectLst/>
              </p:spPr>
            </p:cxnSp>
          </p:grpSp>
        </p:grpSp>
      </p:grpSp>
      <p:grpSp>
        <p:nvGrpSpPr>
          <p:cNvPr id="65" name="Group 64">
            <a:extLst>
              <a:ext uri="{FF2B5EF4-FFF2-40B4-BE49-F238E27FC236}">
                <a16:creationId xmlns:a16="http://schemas.microsoft.com/office/drawing/2014/main" id="{124AC4C1-160C-B3F6-5458-567DF5775125}"/>
              </a:ext>
            </a:extLst>
          </p:cNvPr>
          <p:cNvGrpSpPr/>
          <p:nvPr/>
        </p:nvGrpSpPr>
        <p:grpSpPr>
          <a:xfrm>
            <a:off x="9781971" y="3972109"/>
            <a:ext cx="1875981" cy="1299023"/>
            <a:chOff x="10009466" y="3959409"/>
            <a:chExt cx="1875981" cy="1299023"/>
          </a:xfrm>
        </p:grpSpPr>
        <p:sp>
          <p:nvSpPr>
            <p:cNvPr id="66" name="Oval 65">
              <a:extLst>
                <a:ext uri="{FF2B5EF4-FFF2-40B4-BE49-F238E27FC236}">
                  <a16:creationId xmlns:a16="http://schemas.microsoft.com/office/drawing/2014/main" id="{EBA2C32E-0B0C-D86E-1427-A9D74A5A116E}"/>
                </a:ext>
              </a:extLst>
            </p:cNvPr>
            <p:cNvSpPr/>
            <p:nvPr/>
          </p:nvSpPr>
          <p:spPr>
            <a:xfrm>
              <a:off x="10009466" y="4589542"/>
              <a:ext cx="647716" cy="647716"/>
            </a:xfrm>
            <a:prstGeom prst="ellipse">
              <a:avLst/>
            </a:prstGeom>
            <a:solidFill>
              <a:sysClr val="window" lastClr="FFFFFF"/>
            </a:solidFill>
            <a:ln w="6350" cap="flat" cmpd="sng" algn="ctr">
              <a:solidFill>
                <a:sysClr val="windowText" lastClr="000000"/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algn="ctr" defTabSz="414772">
                <a:defRPr/>
              </a:pPr>
              <a:endParaRPr lang="en-US" sz="1633" kern="0">
                <a:solidFill>
                  <a:prstClr val="white"/>
                </a:solidFill>
                <a:latin typeface="Arial" panose="020B0604020202020204"/>
              </a:endParaRPr>
            </a:p>
          </p:txBody>
        </p:sp>
        <p:sp>
          <p:nvSpPr>
            <p:cNvPr id="67" name="TextBox 66">
              <a:extLst>
                <a:ext uri="{FF2B5EF4-FFF2-40B4-BE49-F238E27FC236}">
                  <a16:creationId xmlns:a16="http://schemas.microsoft.com/office/drawing/2014/main" id="{D27310BC-B52D-4608-9B02-50AA180EF4D8}"/>
                </a:ext>
              </a:extLst>
            </p:cNvPr>
            <p:cNvSpPr txBox="1"/>
            <p:nvPr/>
          </p:nvSpPr>
          <p:spPr>
            <a:xfrm>
              <a:off x="10120927" y="3959409"/>
              <a:ext cx="1764520" cy="6090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414772">
                <a:lnSpc>
                  <a:spcPct val="90000"/>
                </a:lnSpc>
                <a:spcAft>
                  <a:spcPts val="544"/>
                </a:spcAft>
                <a:defRPr/>
              </a:pPr>
              <a:r>
                <a:rPr lang="en-US" sz="1089" b="1" u="sng" kern="0" dirty="0">
                  <a:solidFill>
                    <a:prstClr val="white"/>
                  </a:solidFill>
                  <a:latin typeface="Arial" panose="020B0604020202020204"/>
                  <a:cs typeface="Space Grotesk Medium" panose="020B0604020202020204" charset="0"/>
                </a:rPr>
                <a:t>Reduced Resistance</a:t>
              </a:r>
            </a:p>
            <a:p>
              <a:pPr defTabSz="414772">
                <a:lnSpc>
                  <a:spcPct val="90000"/>
                </a:lnSpc>
                <a:spcAft>
                  <a:spcPts val="544"/>
                </a:spcAft>
                <a:defRPr/>
              </a:pPr>
              <a:r>
                <a:rPr lang="en-US" sz="1089" kern="0" dirty="0">
                  <a:solidFill>
                    <a:prstClr val="white"/>
                  </a:solidFill>
                  <a:latin typeface="Arial" panose="020B0604020202020204"/>
                  <a:cs typeface="Space Grotesk Medium" panose="020B0604020202020204" charset="0"/>
                </a:rPr>
                <a:t>Lower impedance for more efficient cells</a:t>
              </a:r>
            </a:p>
          </p:txBody>
        </p:sp>
        <p:grpSp>
          <p:nvGrpSpPr>
            <p:cNvPr id="68" name="Group 67">
              <a:extLst>
                <a:ext uri="{FF2B5EF4-FFF2-40B4-BE49-F238E27FC236}">
                  <a16:creationId xmlns:a16="http://schemas.microsoft.com/office/drawing/2014/main" id="{A767D8D0-ED94-9F68-2D1D-3775B150B4DA}"/>
                </a:ext>
              </a:extLst>
            </p:cNvPr>
            <p:cNvGrpSpPr/>
            <p:nvPr/>
          </p:nvGrpSpPr>
          <p:grpSpPr>
            <a:xfrm>
              <a:off x="10086283" y="4755593"/>
              <a:ext cx="494080" cy="502839"/>
              <a:chOff x="9555603" y="5509664"/>
              <a:chExt cx="544632" cy="554287"/>
            </a:xfrm>
          </p:grpSpPr>
          <p:pic>
            <p:nvPicPr>
              <p:cNvPr id="69" name="Graphic 68">
                <a:extLst>
                  <a:ext uri="{FF2B5EF4-FFF2-40B4-BE49-F238E27FC236}">
                    <a16:creationId xmlns:a16="http://schemas.microsoft.com/office/drawing/2014/main" id="{E2660A3E-F0D4-E8C4-B9E3-2DF6B7E23EF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>
                <a:extLs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/>
              </a:stretch>
            </p:blipFill>
            <p:spPr>
              <a:xfrm>
                <a:off x="9555603" y="5519319"/>
                <a:ext cx="544632" cy="544632"/>
              </a:xfrm>
              <a:prstGeom prst="rect">
                <a:avLst/>
              </a:prstGeom>
            </p:spPr>
          </p:pic>
          <p:grpSp>
            <p:nvGrpSpPr>
              <p:cNvPr id="70" name="Group 69">
                <a:extLst>
                  <a:ext uri="{FF2B5EF4-FFF2-40B4-BE49-F238E27FC236}">
                    <a16:creationId xmlns:a16="http://schemas.microsoft.com/office/drawing/2014/main" id="{A6261919-F4BE-D187-9566-5F398B3EE319}"/>
                  </a:ext>
                </a:extLst>
              </p:cNvPr>
              <p:cNvGrpSpPr/>
              <p:nvPr/>
            </p:nvGrpSpPr>
            <p:grpSpPr>
              <a:xfrm>
                <a:off x="9744575" y="5509664"/>
                <a:ext cx="166688" cy="166688"/>
                <a:chOff x="9716988" y="5423093"/>
                <a:chExt cx="221862" cy="221862"/>
              </a:xfrm>
            </p:grpSpPr>
            <p:sp>
              <p:nvSpPr>
                <p:cNvPr id="71" name="Oval 70">
                  <a:extLst>
                    <a:ext uri="{FF2B5EF4-FFF2-40B4-BE49-F238E27FC236}">
                      <a16:creationId xmlns:a16="http://schemas.microsoft.com/office/drawing/2014/main" id="{D2D5D76A-F009-B4E1-48CF-0BE5AA0B4BD5}"/>
                    </a:ext>
                  </a:extLst>
                </p:cNvPr>
                <p:cNvSpPr/>
                <p:nvPr/>
              </p:nvSpPr>
              <p:spPr>
                <a:xfrm>
                  <a:off x="9716988" y="5423093"/>
                  <a:ext cx="221862" cy="221862"/>
                </a:xfrm>
                <a:prstGeom prst="ellipse">
                  <a:avLst/>
                </a:prstGeom>
                <a:noFill/>
                <a:ln w="12700" cap="flat" cmpd="sng" algn="ctr">
                  <a:solidFill>
                    <a:srgbClr val="ED7D31"/>
                  </a:solidFill>
                  <a:prstDash val="solid"/>
                  <a:miter lim="800000"/>
                </a:ln>
                <a:effectLst/>
              </p:spPr>
              <p:txBody>
                <a:bodyPr rtlCol="0" anchor="ctr"/>
                <a:lstStyle/>
                <a:p>
                  <a:pPr algn="ctr" defTabSz="414772">
                    <a:defRPr/>
                  </a:pPr>
                  <a:endParaRPr lang="en-US" sz="1633" kern="0">
                    <a:solidFill>
                      <a:prstClr val="white"/>
                    </a:solidFill>
                    <a:latin typeface="Arial" panose="020B0604020202020204"/>
                  </a:endParaRPr>
                </a:p>
              </p:txBody>
            </p:sp>
            <p:cxnSp>
              <p:nvCxnSpPr>
                <p:cNvPr id="72" name="Straight Arrow Connector 71">
                  <a:extLst>
                    <a:ext uri="{FF2B5EF4-FFF2-40B4-BE49-F238E27FC236}">
                      <a16:creationId xmlns:a16="http://schemas.microsoft.com/office/drawing/2014/main" id="{07993731-53D2-6847-DE9E-CB0F27EFAC65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9827919" y="5472069"/>
                  <a:ext cx="0" cy="135775"/>
                </a:xfrm>
                <a:prstGeom prst="straightConnector1">
                  <a:avLst/>
                </a:prstGeom>
                <a:noFill/>
                <a:ln w="15875" cap="rnd" cmpd="sng" algn="ctr">
                  <a:solidFill>
                    <a:srgbClr val="ED7D31"/>
                  </a:solidFill>
                  <a:prstDash val="solid"/>
                  <a:round/>
                  <a:tailEnd type="arrow" w="sm" len="sm"/>
                </a:ln>
                <a:effectLst/>
              </p:spPr>
            </p:cxnSp>
          </p:grpSp>
        </p:grpSp>
      </p:grpSp>
      <p:grpSp>
        <p:nvGrpSpPr>
          <p:cNvPr id="73" name="Group 72">
            <a:extLst>
              <a:ext uri="{FF2B5EF4-FFF2-40B4-BE49-F238E27FC236}">
                <a16:creationId xmlns:a16="http://schemas.microsoft.com/office/drawing/2014/main" id="{34727F0A-694A-E01A-7411-D21240D513F5}"/>
              </a:ext>
            </a:extLst>
          </p:cNvPr>
          <p:cNvGrpSpPr/>
          <p:nvPr/>
        </p:nvGrpSpPr>
        <p:grpSpPr>
          <a:xfrm>
            <a:off x="4891080" y="1724004"/>
            <a:ext cx="2420715" cy="1285826"/>
            <a:chOff x="4840280" y="1998324"/>
            <a:chExt cx="2420715" cy="1285826"/>
          </a:xfrm>
        </p:grpSpPr>
        <p:sp>
          <p:nvSpPr>
            <p:cNvPr id="74" name="Oval 73">
              <a:extLst>
                <a:ext uri="{FF2B5EF4-FFF2-40B4-BE49-F238E27FC236}">
                  <a16:creationId xmlns:a16="http://schemas.microsoft.com/office/drawing/2014/main" id="{42723D9F-6935-182F-05C7-F232E771F731}"/>
                </a:ext>
              </a:extLst>
            </p:cNvPr>
            <p:cNvSpPr/>
            <p:nvPr/>
          </p:nvSpPr>
          <p:spPr>
            <a:xfrm>
              <a:off x="5719384" y="2636434"/>
              <a:ext cx="647716" cy="647716"/>
            </a:xfrm>
            <a:prstGeom prst="ellipse">
              <a:avLst/>
            </a:prstGeom>
            <a:solidFill>
              <a:sysClr val="window" lastClr="FFFFFF"/>
            </a:solidFill>
            <a:ln w="6350" cap="flat" cmpd="sng" algn="ctr">
              <a:solidFill>
                <a:sysClr val="windowText" lastClr="000000"/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algn="ctr" defTabSz="414772">
                <a:defRPr/>
              </a:pPr>
              <a:endParaRPr lang="en-US" sz="1633" kern="0">
                <a:solidFill>
                  <a:prstClr val="white"/>
                </a:solidFill>
                <a:latin typeface="Arial" panose="020B0604020202020204"/>
              </a:endParaRPr>
            </a:p>
          </p:txBody>
        </p:sp>
        <p:sp>
          <p:nvSpPr>
            <p:cNvPr id="75" name="TextBox 74">
              <a:extLst>
                <a:ext uri="{FF2B5EF4-FFF2-40B4-BE49-F238E27FC236}">
                  <a16:creationId xmlns:a16="http://schemas.microsoft.com/office/drawing/2014/main" id="{7FD3579B-F224-8381-D12A-74D365133D32}"/>
                </a:ext>
              </a:extLst>
            </p:cNvPr>
            <p:cNvSpPr txBox="1"/>
            <p:nvPr/>
          </p:nvSpPr>
          <p:spPr>
            <a:xfrm>
              <a:off x="4840280" y="1998324"/>
              <a:ext cx="2420715" cy="6090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 defTabSz="414772">
                <a:lnSpc>
                  <a:spcPct val="90000"/>
                </a:lnSpc>
                <a:spcAft>
                  <a:spcPts val="544"/>
                </a:spcAft>
                <a:defRPr/>
              </a:pPr>
              <a:r>
                <a:rPr lang="en-US" sz="1089" b="1" u="sng" kern="0" dirty="0">
                  <a:solidFill>
                    <a:prstClr val="white"/>
                  </a:solidFill>
                  <a:latin typeface="Arial" panose="020B0604020202020204"/>
                  <a:cs typeface="Space Grotesk Medium" panose="020B0604020202020204" charset="0"/>
                </a:rPr>
                <a:t>Increased Power Density</a:t>
              </a:r>
            </a:p>
            <a:p>
              <a:pPr algn="ctr" defTabSz="414772">
                <a:lnSpc>
                  <a:spcPct val="90000"/>
                </a:lnSpc>
                <a:spcAft>
                  <a:spcPts val="544"/>
                </a:spcAft>
                <a:defRPr/>
              </a:pPr>
              <a:r>
                <a:rPr lang="en-US" sz="1089" kern="0" dirty="0">
                  <a:solidFill>
                    <a:prstClr val="white"/>
                  </a:solidFill>
                  <a:latin typeface="Arial" panose="020B0604020202020204"/>
                  <a:cs typeface="Space Grotesk Medium" panose="020B0604020202020204" charset="0"/>
                </a:rPr>
                <a:t>Enhanced electronic and ionic conductivity</a:t>
              </a:r>
            </a:p>
          </p:txBody>
        </p:sp>
        <p:grpSp>
          <p:nvGrpSpPr>
            <p:cNvPr id="76" name="Group 75">
              <a:extLst>
                <a:ext uri="{FF2B5EF4-FFF2-40B4-BE49-F238E27FC236}">
                  <a16:creationId xmlns:a16="http://schemas.microsoft.com/office/drawing/2014/main" id="{2EEC61E8-6FC7-8461-0A40-7970D9B55DF2}"/>
                </a:ext>
              </a:extLst>
            </p:cNvPr>
            <p:cNvGrpSpPr/>
            <p:nvPr/>
          </p:nvGrpSpPr>
          <p:grpSpPr>
            <a:xfrm>
              <a:off x="5930715" y="2774982"/>
              <a:ext cx="225052" cy="370621"/>
              <a:chOff x="5971961" y="3246808"/>
              <a:chExt cx="248078" cy="408541"/>
            </a:xfrm>
          </p:grpSpPr>
          <p:pic>
            <p:nvPicPr>
              <p:cNvPr id="77" name="Graphic 76">
                <a:extLst>
                  <a:ext uri="{FF2B5EF4-FFF2-40B4-BE49-F238E27FC236}">
                    <a16:creationId xmlns:a16="http://schemas.microsoft.com/office/drawing/2014/main" id="{EA51A569-DD74-0163-C1D3-0A2D6ADE291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rcRect l="26559" t="12494" r="27892" b="12494"/>
              <a:stretch/>
            </p:blipFill>
            <p:spPr>
              <a:xfrm>
                <a:off x="5971961" y="3246808"/>
                <a:ext cx="248078" cy="408541"/>
              </a:xfrm>
              <a:prstGeom prst="rect">
                <a:avLst/>
              </a:prstGeom>
            </p:spPr>
          </p:pic>
          <p:sp>
            <p:nvSpPr>
              <p:cNvPr id="78" name="Rectangle 77">
                <a:extLst>
                  <a:ext uri="{FF2B5EF4-FFF2-40B4-BE49-F238E27FC236}">
                    <a16:creationId xmlns:a16="http://schemas.microsoft.com/office/drawing/2014/main" id="{5237ABF9-9026-C5F4-057D-A02DF809E653}"/>
                  </a:ext>
                </a:extLst>
              </p:cNvPr>
              <p:cNvSpPr/>
              <p:nvPr/>
            </p:nvSpPr>
            <p:spPr>
              <a:xfrm>
                <a:off x="6057538" y="3393281"/>
                <a:ext cx="93231" cy="157163"/>
              </a:xfrm>
              <a:prstGeom prst="rect">
                <a:avLst/>
              </a:prstGeom>
              <a:solidFill>
                <a:srgbClr val="FFFFFF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algn="ctr" defTabSz="414772">
                  <a:defRPr/>
                </a:pPr>
                <a:endParaRPr lang="en-US" sz="1633" kern="0">
                  <a:solidFill>
                    <a:prstClr val="white"/>
                  </a:solidFill>
                  <a:latin typeface="Arial" panose="020B0604020202020204"/>
                </a:endParaRPr>
              </a:p>
            </p:txBody>
          </p:sp>
          <p:grpSp>
            <p:nvGrpSpPr>
              <p:cNvPr id="79" name="Group 78">
                <a:extLst>
                  <a:ext uri="{FF2B5EF4-FFF2-40B4-BE49-F238E27FC236}">
                    <a16:creationId xmlns:a16="http://schemas.microsoft.com/office/drawing/2014/main" id="{1D81EBDA-B161-A0D6-6942-FA9997B09F44}"/>
                  </a:ext>
                </a:extLst>
              </p:cNvPr>
              <p:cNvGrpSpPr/>
              <p:nvPr/>
            </p:nvGrpSpPr>
            <p:grpSpPr>
              <a:xfrm>
                <a:off x="6056570" y="3372837"/>
                <a:ext cx="81485" cy="200451"/>
                <a:chOff x="6755606" y="3094085"/>
                <a:chExt cx="176714" cy="434707"/>
              </a:xfrm>
            </p:grpSpPr>
            <p:cxnSp>
              <p:nvCxnSpPr>
                <p:cNvPr id="80" name="Straight Connector 79">
                  <a:extLst>
                    <a:ext uri="{FF2B5EF4-FFF2-40B4-BE49-F238E27FC236}">
                      <a16:creationId xmlns:a16="http://schemas.microsoft.com/office/drawing/2014/main" id="{02A87EAC-C1A2-C713-ED4D-2AAAC7E5D270}"/>
                    </a:ext>
                  </a:extLst>
                </p:cNvPr>
                <p:cNvCxnSpPr/>
                <p:nvPr/>
              </p:nvCxnSpPr>
              <p:spPr>
                <a:xfrm flipH="1">
                  <a:off x="6755606" y="3094085"/>
                  <a:ext cx="92869" cy="177753"/>
                </a:xfrm>
                <a:prstGeom prst="line">
                  <a:avLst/>
                </a:prstGeom>
                <a:noFill/>
                <a:ln w="13970" cap="rnd" cmpd="sng" algn="ctr">
                  <a:solidFill>
                    <a:srgbClr val="ED7D31"/>
                  </a:solidFill>
                  <a:prstDash val="solid"/>
                  <a:round/>
                </a:ln>
                <a:effectLst/>
              </p:spPr>
            </p:cxnSp>
            <p:cxnSp>
              <p:nvCxnSpPr>
                <p:cNvPr id="81" name="Straight Connector 80">
                  <a:extLst>
                    <a:ext uri="{FF2B5EF4-FFF2-40B4-BE49-F238E27FC236}">
                      <a16:creationId xmlns:a16="http://schemas.microsoft.com/office/drawing/2014/main" id="{EECCD96B-2FAA-5594-DB71-41094F1D33FD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H="1">
                  <a:off x="6801545" y="3278488"/>
                  <a:ext cx="130775" cy="250304"/>
                </a:xfrm>
                <a:prstGeom prst="line">
                  <a:avLst/>
                </a:prstGeom>
                <a:noFill/>
                <a:ln w="13970" cap="rnd" cmpd="sng" algn="ctr">
                  <a:solidFill>
                    <a:srgbClr val="ED7D31"/>
                  </a:solidFill>
                  <a:prstDash val="solid"/>
                  <a:round/>
                  <a:tailEnd type="arrow" w="sm" len="sm"/>
                </a:ln>
                <a:effectLst/>
              </p:spPr>
            </p:cxnSp>
            <p:cxnSp>
              <p:nvCxnSpPr>
                <p:cNvPr id="82" name="Straight Connector 81">
                  <a:extLst>
                    <a:ext uri="{FF2B5EF4-FFF2-40B4-BE49-F238E27FC236}">
                      <a16:creationId xmlns:a16="http://schemas.microsoft.com/office/drawing/2014/main" id="{50BCC570-DC07-68F7-D369-B306B98856D3}"/>
                    </a:ext>
                  </a:extLst>
                </p:cNvPr>
                <p:cNvCxnSpPr/>
                <p:nvPr/>
              </p:nvCxnSpPr>
              <p:spPr>
                <a:xfrm>
                  <a:off x="6755606" y="3276105"/>
                  <a:ext cx="176714" cy="0"/>
                </a:xfrm>
                <a:prstGeom prst="line">
                  <a:avLst/>
                </a:prstGeom>
                <a:noFill/>
                <a:ln w="13970" cap="rnd" cmpd="sng" algn="ctr">
                  <a:solidFill>
                    <a:srgbClr val="ED7D31"/>
                  </a:solidFill>
                  <a:prstDash val="solid"/>
                  <a:round/>
                </a:ln>
                <a:effectLst/>
              </p:spPr>
            </p:cxnSp>
          </p:grpSp>
        </p:grpSp>
      </p:grpSp>
      <p:grpSp>
        <p:nvGrpSpPr>
          <p:cNvPr id="83" name="Group 82">
            <a:extLst>
              <a:ext uri="{FF2B5EF4-FFF2-40B4-BE49-F238E27FC236}">
                <a16:creationId xmlns:a16="http://schemas.microsoft.com/office/drawing/2014/main" id="{F5ED5F78-671A-25D0-25CF-39EECEDF0CC3}"/>
              </a:ext>
            </a:extLst>
          </p:cNvPr>
          <p:cNvGrpSpPr/>
          <p:nvPr/>
        </p:nvGrpSpPr>
        <p:grpSpPr>
          <a:xfrm>
            <a:off x="8284967" y="2489521"/>
            <a:ext cx="2653082" cy="1308675"/>
            <a:chOff x="8263984" y="2489521"/>
            <a:chExt cx="2653082" cy="1308675"/>
          </a:xfrm>
        </p:grpSpPr>
        <p:sp>
          <p:nvSpPr>
            <p:cNvPr id="84" name="Oval 83">
              <a:extLst>
                <a:ext uri="{FF2B5EF4-FFF2-40B4-BE49-F238E27FC236}">
                  <a16:creationId xmlns:a16="http://schemas.microsoft.com/office/drawing/2014/main" id="{87CB6E21-F415-6364-991E-198E02D204B4}"/>
                </a:ext>
              </a:extLst>
            </p:cNvPr>
            <p:cNvSpPr/>
            <p:nvPr/>
          </p:nvSpPr>
          <p:spPr>
            <a:xfrm>
              <a:off x="8263984" y="3150480"/>
              <a:ext cx="647716" cy="647716"/>
            </a:xfrm>
            <a:prstGeom prst="ellipse">
              <a:avLst/>
            </a:prstGeom>
            <a:solidFill>
              <a:sysClr val="window" lastClr="FFFFFF"/>
            </a:solidFill>
            <a:ln w="6350" cap="flat" cmpd="sng" algn="ctr">
              <a:solidFill>
                <a:sysClr val="windowText" lastClr="000000"/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algn="ctr" defTabSz="414772">
                <a:defRPr/>
              </a:pPr>
              <a:endParaRPr lang="en-US" sz="1633" kern="0">
                <a:solidFill>
                  <a:prstClr val="white"/>
                </a:solidFill>
                <a:latin typeface="Arial" panose="020B0604020202020204"/>
              </a:endParaRPr>
            </a:p>
          </p:txBody>
        </p:sp>
        <p:sp>
          <p:nvSpPr>
            <p:cNvPr id="85" name="TextBox 84">
              <a:extLst>
                <a:ext uri="{FF2B5EF4-FFF2-40B4-BE49-F238E27FC236}">
                  <a16:creationId xmlns:a16="http://schemas.microsoft.com/office/drawing/2014/main" id="{6AD9BDA3-9AEC-5E71-F063-D257C3F0ADEB}"/>
                </a:ext>
              </a:extLst>
            </p:cNvPr>
            <p:cNvSpPr txBox="1"/>
            <p:nvPr/>
          </p:nvSpPr>
          <p:spPr>
            <a:xfrm>
              <a:off x="8466679" y="2489521"/>
              <a:ext cx="2450387" cy="6090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414772">
                <a:lnSpc>
                  <a:spcPct val="90000"/>
                </a:lnSpc>
                <a:spcAft>
                  <a:spcPts val="544"/>
                </a:spcAft>
                <a:defRPr/>
              </a:pPr>
              <a:r>
                <a:rPr lang="en-US" sz="1089" b="1" u="sng" kern="0" dirty="0">
                  <a:solidFill>
                    <a:prstClr val="white"/>
                  </a:solidFill>
                  <a:latin typeface="Arial" panose="020B0604020202020204"/>
                  <a:cs typeface="Space Grotesk Medium" panose="020B0604020202020204" charset="0"/>
                </a:rPr>
                <a:t>Next-Gen Silicon Anodes</a:t>
              </a:r>
            </a:p>
            <a:p>
              <a:pPr defTabSz="414772">
                <a:lnSpc>
                  <a:spcPct val="90000"/>
                </a:lnSpc>
                <a:spcAft>
                  <a:spcPts val="544"/>
                </a:spcAft>
                <a:defRPr/>
              </a:pPr>
              <a:r>
                <a:rPr lang="en-US" sz="1089" kern="0" dirty="0">
                  <a:solidFill>
                    <a:prstClr val="white"/>
                  </a:solidFill>
                  <a:latin typeface="Arial" panose="020B0604020202020204"/>
                  <a:cs typeface="Space Grotesk Medium" panose="020B0604020202020204" charset="0"/>
                </a:rPr>
                <a:t>Graphene stabilizes silicon, boosting its cycle life</a:t>
              </a:r>
            </a:p>
          </p:txBody>
        </p:sp>
        <p:grpSp>
          <p:nvGrpSpPr>
            <p:cNvPr id="86" name="Group 85">
              <a:extLst>
                <a:ext uri="{FF2B5EF4-FFF2-40B4-BE49-F238E27FC236}">
                  <a16:creationId xmlns:a16="http://schemas.microsoft.com/office/drawing/2014/main" id="{097B1975-0EDC-CD6A-F3CE-9DE8B1BA3D24}"/>
                </a:ext>
              </a:extLst>
            </p:cNvPr>
            <p:cNvGrpSpPr/>
            <p:nvPr/>
          </p:nvGrpSpPr>
          <p:grpSpPr>
            <a:xfrm>
              <a:off x="8411806" y="3292762"/>
              <a:ext cx="363151" cy="363151"/>
              <a:chOff x="9304237" y="3773615"/>
              <a:chExt cx="440338" cy="440338"/>
            </a:xfrm>
          </p:grpSpPr>
          <p:sp>
            <p:nvSpPr>
              <p:cNvPr id="87" name="Oval 86">
                <a:extLst>
                  <a:ext uri="{FF2B5EF4-FFF2-40B4-BE49-F238E27FC236}">
                    <a16:creationId xmlns:a16="http://schemas.microsoft.com/office/drawing/2014/main" id="{51042062-A1E0-10D8-F8A3-3E70AEBDB1ED}"/>
                  </a:ext>
                </a:extLst>
              </p:cNvPr>
              <p:cNvSpPr/>
              <p:nvPr/>
            </p:nvSpPr>
            <p:spPr>
              <a:xfrm>
                <a:off x="9304237" y="3773615"/>
                <a:ext cx="440338" cy="440338"/>
              </a:xfrm>
              <a:prstGeom prst="ellipse">
                <a:avLst/>
              </a:prstGeom>
              <a:noFill/>
              <a:ln w="9525" cap="flat" cmpd="sng" algn="ctr">
                <a:solidFill>
                  <a:srgbClr val="ED7D31"/>
                </a:soli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algn="ctr" defTabSz="414772">
                  <a:defRPr/>
                </a:pPr>
                <a:endParaRPr lang="en-US" sz="1633" kern="0">
                  <a:solidFill>
                    <a:prstClr val="white"/>
                  </a:solidFill>
                  <a:latin typeface="Arial" panose="020B0604020202020204"/>
                </a:endParaRPr>
              </a:p>
            </p:txBody>
          </p:sp>
          <p:cxnSp>
            <p:nvCxnSpPr>
              <p:cNvPr id="88" name="Straight Connector 87">
                <a:extLst>
                  <a:ext uri="{FF2B5EF4-FFF2-40B4-BE49-F238E27FC236}">
                    <a16:creationId xmlns:a16="http://schemas.microsoft.com/office/drawing/2014/main" id="{E0509AC7-3978-D822-8BB3-DD62EA18FDF0}"/>
                  </a:ext>
                </a:extLst>
              </p:cNvPr>
              <p:cNvCxnSpPr/>
              <p:nvPr/>
            </p:nvCxnSpPr>
            <p:spPr>
              <a:xfrm>
                <a:off x="9428691" y="3993784"/>
                <a:ext cx="191431" cy="0"/>
              </a:xfrm>
              <a:prstGeom prst="line">
                <a:avLst/>
              </a:prstGeom>
              <a:noFill/>
              <a:ln w="9525" cap="rnd" cmpd="sng" algn="ctr">
                <a:solidFill>
                  <a:srgbClr val="ED7D31"/>
                </a:solidFill>
                <a:prstDash val="solid"/>
                <a:round/>
              </a:ln>
              <a:effectLst/>
            </p:spPr>
          </p:cxnSp>
        </p:grpSp>
      </p:grpSp>
      <p:grpSp>
        <p:nvGrpSpPr>
          <p:cNvPr id="89" name="Group 88">
            <a:extLst>
              <a:ext uri="{FF2B5EF4-FFF2-40B4-BE49-F238E27FC236}">
                <a16:creationId xmlns:a16="http://schemas.microsoft.com/office/drawing/2014/main" id="{36491E4E-29F5-F23B-B622-AC4277CD37D9}"/>
              </a:ext>
            </a:extLst>
          </p:cNvPr>
          <p:cNvGrpSpPr>
            <a:grpSpLocks noChangeAspect="1"/>
          </p:cNvGrpSpPr>
          <p:nvPr/>
        </p:nvGrpSpPr>
        <p:grpSpPr>
          <a:xfrm>
            <a:off x="11113340" y="6581415"/>
            <a:ext cx="842437" cy="91440"/>
            <a:chOff x="3960348" y="3239718"/>
            <a:chExt cx="3496501" cy="379521"/>
          </a:xfrm>
          <a:solidFill>
            <a:srgbClr val="FFFFFF"/>
          </a:solidFill>
        </p:grpSpPr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BEAF0AE8-994A-06DA-54BE-CC713899EF1E}"/>
                </a:ext>
              </a:extLst>
            </p:cNvPr>
            <p:cNvSpPr/>
            <p:nvPr/>
          </p:nvSpPr>
          <p:spPr>
            <a:xfrm>
              <a:off x="3960348" y="3245635"/>
              <a:ext cx="344361" cy="367381"/>
            </a:xfrm>
            <a:custGeom>
              <a:avLst/>
              <a:gdLst>
                <a:gd name="connsiteX0" fmla="*/ 295497 w 344361"/>
                <a:gd name="connsiteY0" fmla="*/ 0 h 367381"/>
                <a:gd name="connsiteX1" fmla="*/ 295497 w 344361"/>
                <a:gd name="connsiteY1" fmla="*/ 296933 h 367381"/>
                <a:gd name="connsiteX2" fmla="*/ 56610 w 344361"/>
                <a:gd name="connsiteY2" fmla="*/ 0 h 367381"/>
                <a:gd name="connsiteX3" fmla="*/ 0 w 344361"/>
                <a:gd name="connsiteY3" fmla="*/ 0 h 367381"/>
                <a:gd name="connsiteX4" fmla="*/ 0 w 344361"/>
                <a:gd name="connsiteY4" fmla="*/ 367381 h 367381"/>
                <a:gd name="connsiteX5" fmla="*/ 48865 w 344361"/>
                <a:gd name="connsiteY5" fmla="*/ 367381 h 367381"/>
                <a:gd name="connsiteX6" fmla="*/ 48865 w 344361"/>
                <a:gd name="connsiteY6" fmla="*/ 67532 h 367381"/>
                <a:gd name="connsiteX7" fmla="*/ 287795 w 344361"/>
                <a:gd name="connsiteY7" fmla="*/ 367381 h 367381"/>
                <a:gd name="connsiteX8" fmla="*/ 344362 w 344361"/>
                <a:gd name="connsiteY8" fmla="*/ 367381 h 367381"/>
                <a:gd name="connsiteX9" fmla="*/ 344362 w 344361"/>
                <a:gd name="connsiteY9" fmla="*/ 0 h 367381"/>
                <a:gd name="connsiteX10" fmla="*/ 295497 w 344361"/>
                <a:gd name="connsiteY10" fmla="*/ 0 h 367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44361" h="367381">
                  <a:moveTo>
                    <a:pt x="295497" y="0"/>
                  </a:moveTo>
                  <a:lnTo>
                    <a:pt x="295497" y="296933"/>
                  </a:lnTo>
                  <a:lnTo>
                    <a:pt x="56610" y="0"/>
                  </a:lnTo>
                  <a:lnTo>
                    <a:pt x="0" y="0"/>
                  </a:lnTo>
                  <a:lnTo>
                    <a:pt x="0" y="367381"/>
                  </a:lnTo>
                  <a:lnTo>
                    <a:pt x="48865" y="367381"/>
                  </a:lnTo>
                  <a:lnTo>
                    <a:pt x="48865" y="67532"/>
                  </a:lnTo>
                  <a:lnTo>
                    <a:pt x="287795" y="367381"/>
                  </a:lnTo>
                  <a:lnTo>
                    <a:pt x="344362" y="367381"/>
                  </a:lnTo>
                  <a:lnTo>
                    <a:pt x="344362" y="0"/>
                  </a:lnTo>
                  <a:lnTo>
                    <a:pt x="295497" y="0"/>
                  </a:lnTo>
                  <a:close/>
                </a:path>
              </a:pathLst>
            </a:custGeom>
            <a:grpFill/>
            <a:ln w="12700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272727"/>
                </a:solidFill>
                <a:effectLst/>
                <a:uLnTx/>
                <a:uFillTx/>
                <a:latin typeface="Space Grotesk Light"/>
              </a:endParaRPr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869E20E2-D346-9531-C7B0-6D142D10E13A}"/>
                </a:ext>
              </a:extLst>
            </p:cNvPr>
            <p:cNvSpPr/>
            <p:nvPr/>
          </p:nvSpPr>
          <p:spPr>
            <a:xfrm>
              <a:off x="4410360" y="3245635"/>
              <a:ext cx="367902" cy="367381"/>
            </a:xfrm>
            <a:custGeom>
              <a:avLst/>
              <a:gdLst>
                <a:gd name="connsiteX0" fmla="*/ 133150 w 367902"/>
                <a:gd name="connsiteY0" fmla="*/ 3351 h 367381"/>
                <a:gd name="connsiteX1" fmla="*/ 0 w 367902"/>
                <a:gd name="connsiteY1" fmla="*/ 367381 h 367381"/>
                <a:gd name="connsiteX2" fmla="*/ 53129 w 367902"/>
                <a:gd name="connsiteY2" fmla="*/ 367381 h 367381"/>
                <a:gd name="connsiteX3" fmla="*/ 81761 w 367902"/>
                <a:gd name="connsiteY3" fmla="*/ 289058 h 367381"/>
                <a:gd name="connsiteX4" fmla="*/ 105867 w 367902"/>
                <a:gd name="connsiteY4" fmla="*/ 223222 h 367381"/>
                <a:gd name="connsiteX5" fmla="*/ 170571 w 367902"/>
                <a:gd name="connsiteY5" fmla="*/ 46298 h 367381"/>
                <a:gd name="connsiteX6" fmla="*/ 176706 w 367902"/>
                <a:gd name="connsiteY6" fmla="*/ 41990 h 367381"/>
                <a:gd name="connsiteX7" fmla="*/ 191718 w 367902"/>
                <a:gd name="connsiteY7" fmla="*/ 41990 h 367381"/>
                <a:gd name="connsiteX8" fmla="*/ 197201 w 367902"/>
                <a:gd name="connsiteY8" fmla="*/ 45819 h 367381"/>
                <a:gd name="connsiteX9" fmla="*/ 314773 w 367902"/>
                <a:gd name="connsiteY9" fmla="*/ 367338 h 367381"/>
                <a:gd name="connsiteX10" fmla="*/ 367902 w 367902"/>
                <a:gd name="connsiteY10" fmla="*/ 367338 h 367381"/>
                <a:gd name="connsiteX11" fmla="*/ 234753 w 367902"/>
                <a:gd name="connsiteY11" fmla="*/ 3351 h 367381"/>
                <a:gd name="connsiteX12" fmla="*/ 229966 w 367902"/>
                <a:gd name="connsiteY12" fmla="*/ 0 h 367381"/>
                <a:gd name="connsiteX13" fmla="*/ 137893 w 367902"/>
                <a:gd name="connsiteY13" fmla="*/ 0 h 367381"/>
                <a:gd name="connsiteX14" fmla="*/ 133106 w 367902"/>
                <a:gd name="connsiteY14" fmla="*/ 3351 h 367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67902" h="367381">
                  <a:moveTo>
                    <a:pt x="133150" y="3351"/>
                  </a:moveTo>
                  <a:lnTo>
                    <a:pt x="0" y="367381"/>
                  </a:lnTo>
                  <a:lnTo>
                    <a:pt x="53129" y="367381"/>
                  </a:lnTo>
                  <a:lnTo>
                    <a:pt x="81761" y="289058"/>
                  </a:lnTo>
                  <a:lnTo>
                    <a:pt x="105867" y="223222"/>
                  </a:lnTo>
                  <a:lnTo>
                    <a:pt x="170571" y="46298"/>
                  </a:lnTo>
                  <a:cubicBezTo>
                    <a:pt x="171528" y="43731"/>
                    <a:pt x="173965" y="41990"/>
                    <a:pt x="176706" y="41990"/>
                  </a:cubicBezTo>
                  <a:lnTo>
                    <a:pt x="191718" y="41990"/>
                  </a:lnTo>
                  <a:cubicBezTo>
                    <a:pt x="194155" y="41990"/>
                    <a:pt x="196374" y="43513"/>
                    <a:pt x="197201" y="45819"/>
                  </a:cubicBezTo>
                  <a:lnTo>
                    <a:pt x="314773" y="367338"/>
                  </a:lnTo>
                  <a:lnTo>
                    <a:pt x="367902" y="367338"/>
                  </a:lnTo>
                  <a:lnTo>
                    <a:pt x="234753" y="3351"/>
                  </a:lnTo>
                  <a:cubicBezTo>
                    <a:pt x="234013" y="1349"/>
                    <a:pt x="232098" y="0"/>
                    <a:pt x="229966" y="0"/>
                  </a:cubicBezTo>
                  <a:lnTo>
                    <a:pt x="137893" y="0"/>
                  </a:lnTo>
                  <a:cubicBezTo>
                    <a:pt x="135761" y="0"/>
                    <a:pt x="133846" y="1349"/>
                    <a:pt x="133106" y="3351"/>
                  </a:cubicBezTo>
                  <a:close/>
                </a:path>
              </a:pathLst>
            </a:custGeom>
            <a:grpFill/>
            <a:ln w="12700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272727"/>
                </a:solidFill>
                <a:effectLst/>
                <a:uLnTx/>
                <a:uFillTx/>
                <a:latin typeface="Space Grotesk Light"/>
              </a:endParaRPr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94CCB119-67B5-B9F8-11BF-BD7F3B6163A2}"/>
                </a:ext>
              </a:extLst>
            </p:cNvPr>
            <p:cNvSpPr/>
            <p:nvPr/>
          </p:nvSpPr>
          <p:spPr>
            <a:xfrm>
              <a:off x="4876075" y="3245635"/>
              <a:ext cx="344361" cy="367381"/>
            </a:xfrm>
            <a:custGeom>
              <a:avLst/>
              <a:gdLst>
                <a:gd name="connsiteX0" fmla="*/ 295497 w 344361"/>
                <a:gd name="connsiteY0" fmla="*/ 0 h 367381"/>
                <a:gd name="connsiteX1" fmla="*/ 295497 w 344361"/>
                <a:gd name="connsiteY1" fmla="*/ 296933 h 367381"/>
                <a:gd name="connsiteX2" fmla="*/ 56610 w 344361"/>
                <a:gd name="connsiteY2" fmla="*/ 0 h 367381"/>
                <a:gd name="connsiteX3" fmla="*/ 0 w 344361"/>
                <a:gd name="connsiteY3" fmla="*/ 0 h 367381"/>
                <a:gd name="connsiteX4" fmla="*/ 0 w 344361"/>
                <a:gd name="connsiteY4" fmla="*/ 367381 h 367381"/>
                <a:gd name="connsiteX5" fmla="*/ 48865 w 344361"/>
                <a:gd name="connsiteY5" fmla="*/ 367381 h 367381"/>
                <a:gd name="connsiteX6" fmla="*/ 48865 w 344361"/>
                <a:gd name="connsiteY6" fmla="*/ 67532 h 367381"/>
                <a:gd name="connsiteX7" fmla="*/ 287795 w 344361"/>
                <a:gd name="connsiteY7" fmla="*/ 367381 h 367381"/>
                <a:gd name="connsiteX8" fmla="*/ 344362 w 344361"/>
                <a:gd name="connsiteY8" fmla="*/ 367381 h 367381"/>
                <a:gd name="connsiteX9" fmla="*/ 344362 w 344361"/>
                <a:gd name="connsiteY9" fmla="*/ 0 h 367381"/>
                <a:gd name="connsiteX10" fmla="*/ 295497 w 344361"/>
                <a:gd name="connsiteY10" fmla="*/ 0 h 367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44361" h="367381">
                  <a:moveTo>
                    <a:pt x="295497" y="0"/>
                  </a:moveTo>
                  <a:lnTo>
                    <a:pt x="295497" y="296933"/>
                  </a:lnTo>
                  <a:lnTo>
                    <a:pt x="56610" y="0"/>
                  </a:lnTo>
                  <a:lnTo>
                    <a:pt x="0" y="0"/>
                  </a:lnTo>
                  <a:lnTo>
                    <a:pt x="0" y="367381"/>
                  </a:lnTo>
                  <a:lnTo>
                    <a:pt x="48865" y="367381"/>
                  </a:lnTo>
                  <a:lnTo>
                    <a:pt x="48865" y="67532"/>
                  </a:lnTo>
                  <a:lnTo>
                    <a:pt x="287795" y="367381"/>
                  </a:lnTo>
                  <a:lnTo>
                    <a:pt x="344362" y="367381"/>
                  </a:lnTo>
                  <a:lnTo>
                    <a:pt x="344362" y="0"/>
                  </a:lnTo>
                  <a:lnTo>
                    <a:pt x="295497" y="0"/>
                  </a:lnTo>
                  <a:close/>
                </a:path>
              </a:pathLst>
            </a:custGeom>
            <a:grpFill/>
            <a:ln w="12700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272727"/>
                </a:solidFill>
                <a:effectLst/>
                <a:uLnTx/>
                <a:uFillTx/>
                <a:latin typeface="Space Grotesk Light"/>
              </a:endParaRPr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A8C304AA-0F3A-6503-E1C1-3D970D90259C}"/>
                </a:ext>
              </a:extLst>
            </p:cNvPr>
            <p:cNvSpPr/>
            <p:nvPr/>
          </p:nvSpPr>
          <p:spPr>
            <a:xfrm>
              <a:off x="5314541" y="3239718"/>
              <a:ext cx="426079" cy="379521"/>
            </a:xfrm>
            <a:custGeom>
              <a:avLst/>
              <a:gdLst>
                <a:gd name="connsiteX0" fmla="*/ 213040 w 426079"/>
                <a:gd name="connsiteY0" fmla="*/ 45036 h 379521"/>
                <a:gd name="connsiteX1" fmla="*/ 57046 w 426079"/>
                <a:gd name="connsiteY1" fmla="*/ 189761 h 379521"/>
                <a:gd name="connsiteX2" fmla="*/ 213040 w 426079"/>
                <a:gd name="connsiteY2" fmla="*/ 334485 h 379521"/>
                <a:gd name="connsiteX3" fmla="*/ 368990 w 426079"/>
                <a:gd name="connsiteY3" fmla="*/ 189761 h 379521"/>
                <a:gd name="connsiteX4" fmla="*/ 213040 w 426079"/>
                <a:gd name="connsiteY4" fmla="*/ 45036 h 379521"/>
                <a:gd name="connsiteX5" fmla="*/ 213040 w 426079"/>
                <a:gd name="connsiteY5" fmla="*/ 379478 h 379521"/>
                <a:gd name="connsiteX6" fmla="*/ 0 w 426079"/>
                <a:gd name="connsiteY6" fmla="*/ 189717 h 379521"/>
                <a:gd name="connsiteX7" fmla="*/ 213040 w 426079"/>
                <a:gd name="connsiteY7" fmla="*/ 0 h 379521"/>
                <a:gd name="connsiteX8" fmla="*/ 426079 w 426079"/>
                <a:gd name="connsiteY8" fmla="*/ 189761 h 379521"/>
                <a:gd name="connsiteX9" fmla="*/ 213040 w 426079"/>
                <a:gd name="connsiteY9" fmla="*/ 379521 h 3795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26079" h="379521">
                  <a:moveTo>
                    <a:pt x="213040" y="45036"/>
                  </a:moveTo>
                  <a:cubicBezTo>
                    <a:pt x="111002" y="45036"/>
                    <a:pt x="57046" y="95076"/>
                    <a:pt x="57046" y="189761"/>
                  </a:cubicBezTo>
                  <a:cubicBezTo>
                    <a:pt x="57046" y="284445"/>
                    <a:pt x="110958" y="334485"/>
                    <a:pt x="213040" y="334485"/>
                  </a:cubicBezTo>
                  <a:cubicBezTo>
                    <a:pt x="315121" y="334485"/>
                    <a:pt x="368990" y="284445"/>
                    <a:pt x="368990" y="189761"/>
                  </a:cubicBezTo>
                  <a:cubicBezTo>
                    <a:pt x="368990" y="95076"/>
                    <a:pt x="315078" y="45036"/>
                    <a:pt x="213040" y="45036"/>
                  </a:cubicBezTo>
                  <a:moveTo>
                    <a:pt x="213040" y="379478"/>
                  </a:moveTo>
                  <a:cubicBezTo>
                    <a:pt x="89593" y="379478"/>
                    <a:pt x="0" y="299675"/>
                    <a:pt x="0" y="189717"/>
                  </a:cubicBezTo>
                  <a:cubicBezTo>
                    <a:pt x="0" y="79760"/>
                    <a:pt x="89593" y="0"/>
                    <a:pt x="213040" y="0"/>
                  </a:cubicBezTo>
                  <a:cubicBezTo>
                    <a:pt x="336486" y="0"/>
                    <a:pt x="426079" y="79803"/>
                    <a:pt x="426079" y="189761"/>
                  </a:cubicBezTo>
                  <a:cubicBezTo>
                    <a:pt x="426079" y="299718"/>
                    <a:pt x="336486" y="379521"/>
                    <a:pt x="213040" y="379521"/>
                  </a:cubicBezTo>
                </a:path>
              </a:pathLst>
            </a:custGeom>
            <a:grpFill/>
            <a:ln w="12700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272727"/>
                </a:solidFill>
                <a:effectLst/>
                <a:uLnTx/>
                <a:uFillTx/>
                <a:latin typeface="Space Grotesk Light"/>
              </a:endParaRPr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F3191FA1-5F87-0056-E22A-20B7C95EE067}"/>
                </a:ext>
              </a:extLst>
            </p:cNvPr>
            <p:cNvSpPr/>
            <p:nvPr/>
          </p:nvSpPr>
          <p:spPr>
            <a:xfrm>
              <a:off x="5828032" y="3245635"/>
              <a:ext cx="321256" cy="367381"/>
            </a:xfrm>
            <a:custGeom>
              <a:avLst/>
              <a:gdLst>
                <a:gd name="connsiteX0" fmla="*/ 0 w 321256"/>
                <a:gd name="connsiteY0" fmla="*/ 0 h 367381"/>
                <a:gd name="connsiteX1" fmla="*/ 0 w 321256"/>
                <a:gd name="connsiteY1" fmla="*/ 42034 h 367381"/>
                <a:gd name="connsiteX2" fmla="*/ 133324 w 321256"/>
                <a:gd name="connsiteY2" fmla="*/ 42034 h 367381"/>
                <a:gd name="connsiteX3" fmla="*/ 133324 w 321256"/>
                <a:gd name="connsiteY3" fmla="*/ 367381 h 367381"/>
                <a:gd name="connsiteX4" fmla="*/ 187976 w 321256"/>
                <a:gd name="connsiteY4" fmla="*/ 367381 h 367381"/>
                <a:gd name="connsiteX5" fmla="*/ 187976 w 321256"/>
                <a:gd name="connsiteY5" fmla="*/ 42034 h 367381"/>
                <a:gd name="connsiteX6" fmla="*/ 297063 w 321256"/>
                <a:gd name="connsiteY6" fmla="*/ 42034 h 367381"/>
                <a:gd name="connsiteX7" fmla="*/ 321257 w 321256"/>
                <a:gd name="connsiteY7" fmla="*/ 0 h 367381"/>
                <a:gd name="connsiteX8" fmla="*/ 0 w 321256"/>
                <a:gd name="connsiteY8" fmla="*/ 0 h 367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1256" h="367381">
                  <a:moveTo>
                    <a:pt x="0" y="0"/>
                  </a:moveTo>
                  <a:lnTo>
                    <a:pt x="0" y="42034"/>
                  </a:lnTo>
                  <a:lnTo>
                    <a:pt x="133324" y="42034"/>
                  </a:lnTo>
                  <a:lnTo>
                    <a:pt x="133324" y="367381"/>
                  </a:lnTo>
                  <a:lnTo>
                    <a:pt x="187976" y="367381"/>
                  </a:lnTo>
                  <a:lnTo>
                    <a:pt x="187976" y="42034"/>
                  </a:lnTo>
                  <a:lnTo>
                    <a:pt x="297063" y="42034"/>
                  </a:lnTo>
                  <a:lnTo>
                    <a:pt x="32125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12700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srgbClr val="272727"/>
                </a:solidFill>
                <a:effectLst/>
                <a:uLnTx/>
                <a:uFillTx/>
                <a:latin typeface="Space Grotesk Light"/>
              </a:endParaRPr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C926874B-1527-4C1A-DC14-96949F1EC544}"/>
                </a:ext>
              </a:extLst>
            </p:cNvPr>
            <p:cNvSpPr/>
            <p:nvPr/>
          </p:nvSpPr>
          <p:spPr>
            <a:xfrm>
              <a:off x="6256147" y="3245635"/>
              <a:ext cx="305765" cy="367381"/>
            </a:xfrm>
            <a:custGeom>
              <a:avLst/>
              <a:gdLst>
                <a:gd name="connsiteX0" fmla="*/ 0 w 305765"/>
                <a:gd name="connsiteY0" fmla="*/ 0 h 367381"/>
                <a:gd name="connsiteX1" fmla="*/ 0 w 305765"/>
                <a:gd name="connsiteY1" fmla="*/ 367381 h 367381"/>
                <a:gd name="connsiteX2" fmla="*/ 305766 w 305765"/>
                <a:gd name="connsiteY2" fmla="*/ 367381 h 367381"/>
                <a:gd name="connsiteX3" fmla="*/ 305766 w 305765"/>
                <a:gd name="connsiteY3" fmla="*/ 325391 h 367381"/>
                <a:gd name="connsiteX4" fmla="*/ 54696 w 305765"/>
                <a:gd name="connsiteY4" fmla="*/ 325391 h 367381"/>
                <a:gd name="connsiteX5" fmla="*/ 54696 w 305765"/>
                <a:gd name="connsiteY5" fmla="*/ 197027 h 367381"/>
                <a:gd name="connsiteX6" fmla="*/ 250069 w 305765"/>
                <a:gd name="connsiteY6" fmla="*/ 197027 h 367381"/>
                <a:gd name="connsiteX7" fmla="*/ 250069 w 305765"/>
                <a:gd name="connsiteY7" fmla="*/ 155037 h 367381"/>
                <a:gd name="connsiteX8" fmla="*/ 54696 w 305765"/>
                <a:gd name="connsiteY8" fmla="*/ 155037 h 367381"/>
                <a:gd name="connsiteX9" fmla="*/ 54696 w 305765"/>
                <a:gd name="connsiteY9" fmla="*/ 42034 h 367381"/>
                <a:gd name="connsiteX10" fmla="*/ 274437 w 305765"/>
                <a:gd name="connsiteY10" fmla="*/ 42034 h 367381"/>
                <a:gd name="connsiteX11" fmla="*/ 299152 w 305765"/>
                <a:gd name="connsiteY11" fmla="*/ 0 h 367381"/>
                <a:gd name="connsiteX12" fmla="*/ 0 w 305765"/>
                <a:gd name="connsiteY12" fmla="*/ 0 h 367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05765" h="367381">
                  <a:moveTo>
                    <a:pt x="0" y="0"/>
                  </a:moveTo>
                  <a:lnTo>
                    <a:pt x="0" y="367381"/>
                  </a:lnTo>
                  <a:lnTo>
                    <a:pt x="305766" y="367381"/>
                  </a:lnTo>
                  <a:lnTo>
                    <a:pt x="305766" y="325391"/>
                  </a:lnTo>
                  <a:lnTo>
                    <a:pt x="54696" y="325391"/>
                  </a:lnTo>
                  <a:lnTo>
                    <a:pt x="54696" y="197027"/>
                  </a:lnTo>
                  <a:lnTo>
                    <a:pt x="250069" y="197027"/>
                  </a:lnTo>
                  <a:lnTo>
                    <a:pt x="250069" y="155037"/>
                  </a:lnTo>
                  <a:lnTo>
                    <a:pt x="54696" y="155037"/>
                  </a:lnTo>
                  <a:lnTo>
                    <a:pt x="54696" y="42034"/>
                  </a:lnTo>
                  <a:lnTo>
                    <a:pt x="274437" y="42034"/>
                  </a:lnTo>
                  <a:lnTo>
                    <a:pt x="299152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12700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272727"/>
                </a:solidFill>
                <a:effectLst/>
                <a:uLnTx/>
                <a:uFillTx/>
                <a:latin typeface="Space Grotesk Light"/>
              </a:endParaRPr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E3639B08-08FA-19E1-027C-0112AA6ED207}"/>
                </a:ext>
              </a:extLst>
            </p:cNvPr>
            <p:cNvSpPr/>
            <p:nvPr/>
          </p:nvSpPr>
          <p:spPr>
            <a:xfrm>
              <a:off x="6624536" y="3239718"/>
              <a:ext cx="380869" cy="379521"/>
            </a:xfrm>
            <a:custGeom>
              <a:avLst/>
              <a:gdLst>
                <a:gd name="connsiteX0" fmla="*/ 213039 w 380869"/>
                <a:gd name="connsiteY0" fmla="*/ 334485 h 379521"/>
                <a:gd name="connsiteX1" fmla="*/ 57045 w 380869"/>
                <a:gd name="connsiteY1" fmla="*/ 189761 h 379521"/>
                <a:gd name="connsiteX2" fmla="*/ 213039 w 380869"/>
                <a:gd name="connsiteY2" fmla="*/ 45036 h 379521"/>
                <a:gd name="connsiteX3" fmla="*/ 340750 w 380869"/>
                <a:gd name="connsiteY3" fmla="*/ 94162 h 379521"/>
                <a:gd name="connsiteX4" fmla="*/ 380739 w 380869"/>
                <a:gd name="connsiteY4" fmla="*/ 68707 h 379521"/>
                <a:gd name="connsiteX5" fmla="*/ 213039 w 380869"/>
                <a:gd name="connsiteY5" fmla="*/ 0 h 379521"/>
                <a:gd name="connsiteX6" fmla="*/ 0 w 380869"/>
                <a:gd name="connsiteY6" fmla="*/ 189761 h 379521"/>
                <a:gd name="connsiteX7" fmla="*/ 213039 w 380869"/>
                <a:gd name="connsiteY7" fmla="*/ 379521 h 379521"/>
                <a:gd name="connsiteX8" fmla="*/ 380869 w 380869"/>
                <a:gd name="connsiteY8" fmla="*/ 310684 h 379521"/>
                <a:gd name="connsiteX9" fmla="*/ 340881 w 380869"/>
                <a:gd name="connsiteY9" fmla="*/ 285228 h 379521"/>
                <a:gd name="connsiteX10" fmla="*/ 213039 w 380869"/>
                <a:gd name="connsiteY10" fmla="*/ 334529 h 3795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80869" h="379521">
                  <a:moveTo>
                    <a:pt x="213039" y="334485"/>
                  </a:moveTo>
                  <a:cubicBezTo>
                    <a:pt x="111002" y="334485"/>
                    <a:pt x="57045" y="284445"/>
                    <a:pt x="57045" y="189761"/>
                  </a:cubicBezTo>
                  <a:cubicBezTo>
                    <a:pt x="57045" y="95076"/>
                    <a:pt x="110958" y="45036"/>
                    <a:pt x="213039" y="45036"/>
                  </a:cubicBezTo>
                  <a:cubicBezTo>
                    <a:pt x="272087" y="45036"/>
                    <a:pt x="314947" y="61571"/>
                    <a:pt x="340750" y="94162"/>
                  </a:cubicBezTo>
                  <a:lnTo>
                    <a:pt x="380739" y="68707"/>
                  </a:lnTo>
                  <a:cubicBezTo>
                    <a:pt x="341664" y="24280"/>
                    <a:pt x="282660" y="0"/>
                    <a:pt x="213039" y="0"/>
                  </a:cubicBezTo>
                  <a:cubicBezTo>
                    <a:pt x="89593" y="0"/>
                    <a:pt x="0" y="79803"/>
                    <a:pt x="0" y="189761"/>
                  </a:cubicBezTo>
                  <a:cubicBezTo>
                    <a:pt x="0" y="299718"/>
                    <a:pt x="89593" y="379521"/>
                    <a:pt x="213039" y="379521"/>
                  </a:cubicBezTo>
                  <a:cubicBezTo>
                    <a:pt x="282791" y="379521"/>
                    <a:pt x="341838" y="355197"/>
                    <a:pt x="380869" y="310684"/>
                  </a:cubicBezTo>
                  <a:lnTo>
                    <a:pt x="340881" y="285228"/>
                  </a:lnTo>
                  <a:cubicBezTo>
                    <a:pt x="315165" y="317950"/>
                    <a:pt x="272217" y="334529"/>
                    <a:pt x="213039" y="334529"/>
                  </a:cubicBezTo>
                </a:path>
              </a:pathLst>
            </a:custGeom>
            <a:grpFill/>
            <a:ln w="12700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272727"/>
                </a:solidFill>
                <a:effectLst/>
                <a:uLnTx/>
                <a:uFillTx/>
                <a:latin typeface="Space Grotesk Light"/>
              </a:endParaRPr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D6A3CDBD-1802-4C87-4AE5-F79A296D831D}"/>
                </a:ext>
              </a:extLst>
            </p:cNvPr>
            <p:cNvSpPr/>
            <p:nvPr/>
          </p:nvSpPr>
          <p:spPr>
            <a:xfrm>
              <a:off x="7111792" y="3245635"/>
              <a:ext cx="345057" cy="367381"/>
            </a:xfrm>
            <a:custGeom>
              <a:avLst/>
              <a:gdLst>
                <a:gd name="connsiteX0" fmla="*/ 290406 w 345057"/>
                <a:gd name="connsiteY0" fmla="*/ 0 h 367381"/>
                <a:gd name="connsiteX1" fmla="*/ 290406 w 345057"/>
                <a:gd name="connsiteY1" fmla="*/ 155037 h 367381"/>
                <a:gd name="connsiteX2" fmla="*/ 54652 w 345057"/>
                <a:gd name="connsiteY2" fmla="*/ 155037 h 367381"/>
                <a:gd name="connsiteX3" fmla="*/ 54652 w 345057"/>
                <a:gd name="connsiteY3" fmla="*/ 0 h 367381"/>
                <a:gd name="connsiteX4" fmla="*/ 0 w 345057"/>
                <a:gd name="connsiteY4" fmla="*/ 0 h 367381"/>
                <a:gd name="connsiteX5" fmla="*/ 0 w 345057"/>
                <a:gd name="connsiteY5" fmla="*/ 367381 h 367381"/>
                <a:gd name="connsiteX6" fmla="*/ 54652 w 345057"/>
                <a:gd name="connsiteY6" fmla="*/ 367381 h 367381"/>
                <a:gd name="connsiteX7" fmla="*/ 54652 w 345057"/>
                <a:gd name="connsiteY7" fmla="*/ 197027 h 367381"/>
                <a:gd name="connsiteX8" fmla="*/ 290406 w 345057"/>
                <a:gd name="connsiteY8" fmla="*/ 197027 h 367381"/>
                <a:gd name="connsiteX9" fmla="*/ 290406 w 345057"/>
                <a:gd name="connsiteY9" fmla="*/ 367381 h 367381"/>
                <a:gd name="connsiteX10" fmla="*/ 345058 w 345057"/>
                <a:gd name="connsiteY10" fmla="*/ 367381 h 367381"/>
                <a:gd name="connsiteX11" fmla="*/ 345058 w 345057"/>
                <a:gd name="connsiteY11" fmla="*/ 0 h 367381"/>
                <a:gd name="connsiteX12" fmla="*/ 290406 w 345057"/>
                <a:gd name="connsiteY12" fmla="*/ 0 h 367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45057" h="367381">
                  <a:moveTo>
                    <a:pt x="290406" y="0"/>
                  </a:moveTo>
                  <a:lnTo>
                    <a:pt x="290406" y="155037"/>
                  </a:lnTo>
                  <a:lnTo>
                    <a:pt x="54652" y="155037"/>
                  </a:lnTo>
                  <a:lnTo>
                    <a:pt x="54652" y="0"/>
                  </a:lnTo>
                  <a:lnTo>
                    <a:pt x="0" y="0"/>
                  </a:lnTo>
                  <a:lnTo>
                    <a:pt x="0" y="367381"/>
                  </a:lnTo>
                  <a:lnTo>
                    <a:pt x="54652" y="367381"/>
                  </a:lnTo>
                  <a:lnTo>
                    <a:pt x="54652" y="197027"/>
                  </a:lnTo>
                  <a:lnTo>
                    <a:pt x="290406" y="197027"/>
                  </a:lnTo>
                  <a:lnTo>
                    <a:pt x="290406" y="367381"/>
                  </a:lnTo>
                  <a:lnTo>
                    <a:pt x="345058" y="367381"/>
                  </a:lnTo>
                  <a:lnTo>
                    <a:pt x="345058" y="0"/>
                  </a:lnTo>
                  <a:lnTo>
                    <a:pt x="290406" y="0"/>
                  </a:lnTo>
                  <a:close/>
                </a:path>
              </a:pathLst>
            </a:custGeom>
            <a:solidFill>
              <a:srgbClr val="FFFFFF"/>
            </a:solidFill>
            <a:ln w="12700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272727"/>
                </a:solidFill>
                <a:effectLst/>
                <a:uLnTx/>
                <a:uFillTx/>
                <a:latin typeface="Space Grotesk Light"/>
              </a:endParaRPr>
            </a:p>
          </p:txBody>
        </p:sp>
      </p:grpSp>
      <p:pic>
        <p:nvPicPr>
          <p:cNvPr id="98" name="Picture 97" descr="A red circle with a black background&#10;&#10;AI-generated content may be incorrect.">
            <a:extLst>
              <a:ext uri="{FF2B5EF4-FFF2-40B4-BE49-F238E27FC236}">
                <a16:creationId xmlns:a16="http://schemas.microsoft.com/office/drawing/2014/main" id="{E96979E3-BB4A-3BD1-C240-23AD8C03655F}"/>
              </a:ext>
            </a:extLst>
          </p:cNvPr>
          <p:cNvPicPr>
            <a:picLocks noChangeAspect="1"/>
          </p:cNvPicPr>
          <p:nvPr/>
        </p:nvPicPr>
        <p:blipFill>
          <a:blip r:embed="rId9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185" y="6407658"/>
            <a:ext cx="421866" cy="363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3428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B620762-B9F6-B885-A9C4-F15CDFF9424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tx1">
                  <a:lumMod val="65000"/>
                  <a:lumOff val="35000"/>
                </a:schemeClr>
              </a:gs>
              <a:gs pos="97000">
                <a:schemeClr val="tx1"/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2" name="18650 Nail Penetration">
            <a:hlinkClick r:id="" action="ppaction://media"/>
            <a:extLst>
              <a:ext uri="{FF2B5EF4-FFF2-40B4-BE49-F238E27FC236}">
                <a16:creationId xmlns:a16="http://schemas.microsoft.com/office/drawing/2014/main" id="{ACB835A3-65F0-ECC1-4251-A223F7C314FF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7646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52400" y="2109786"/>
            <a:ext cx="5867401" cy="3300413"/>
          </a:xfrm>
          <a:prstGeom prst="rect">
            <a:avLst/>
          </a:prstGeom>
        </p:spPr>
      </p:pic>
      <p:pic>
        <p:nvPicPr>
          <p:cNvPr id="3" name="TC-93.5-08_Nail 3mm">
            <a:hlinkClick r:id="" action="ppaction://media"/>
            <a:extLst>
              <a:ext uri="{FF2B5EF4-FFF2-40B4-BE49-F238E27FC236}">
                <a16:creationId xmlns:a16="http://schemas.microsoft.com/office/drawing/2014/main" id="{91547EB5-C087-D9F3-18C0-02C4DFA39F63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3">
                  <p14:trim end="21024.3125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172200" y="2109787"/>
            <a:ext cx="5867400" cy="330041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EC234DF-DCAF-D2F1-4683-3A2ED4671001}"/>
              </a:ext>
            </a:extLst>
          </p:cNvPr>
          <p:cNvSpPr txBox="1"/>
          <p:nvPr/>
        </p:nvSpPr>
        <p:spPr>
          <a:xfrm>
            <a:off x="872522" y="1524000"/>
            <a:ext cx="4461478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5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Conventional Lithium ion Battery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477BFE0-F6BD-6047-2971-6B2597A25F0C}"/>
              </a:ext>
            </a:extLst>
          </p:cNvPr>
          <p:cNvSpPr txBox="1"/>
          <p:nvPr/>
        </p:nvSpPr>
        <p:spPr>
          <a:xfrm>
            <a:off x="7827261" y="1524000"/>
            <a:ext cx="2764539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5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NANOTECH Battery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8FDDAF0-A1EA-072E-7A1D-4256A72A8729}"/>
              </a:ext>
            </a:extLst>
          </p:cNvPr>
          <p:cNvSpPr txBox="1"/>
          <p:nvPr/>
        </p:nvSpPr>
        <p:spPr>
          <a:xfrm>
            <a:off x="1" y="253425"/>
            <a:ext cx="12192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0B0004020202020204" pitchFamily="34" charset="0"/>
                <a:cs typeface="Arial" panose="020B0604020202020204" pitchFamily="34" charset="0"/>
              </a:rPr>
              <a:t>Safer Lithium ion Batteries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452DA86F-BB9B-910E-0797-83B15D86E166}"/>
              </a:ext>
            </a:extLst>
          </p:cNvPr>
          <p:cNvGrpSpPr>
            <a:grpSpLocks noChangeAspect="1"/>
          </p:cNvGrpSpPr>
          <p:nvPr/>
        </p:nvGrpSpPr>
        <p:grpSpPr>
          <a:xfrm>
            <a:off x="10745039" y="6581415"/>
            <a:ext cx="1263656" cy="137160"/>
            <a:chOff x="3960348" y="3239718"/>
            <a:chExt cx="3496501" cy="379521"/>
          </a:xfrm>
          <a:solidFill>
            <a:srgbClr val="FFFFFF"/>
          </a:solidFill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CAFF6BFF-25E5-E5D2-AE9C-6B1DFD723AF2}"/>
                </a:ext>
              </a:extLst>
            </p:cNvPr>
            <p:cNvSpPr/>
            <p:nvPr/>
          </p:nvSpPr>
          <p:spPr>
            <a:xfrm>
              <a:off x="3960348" y="3245635"/>
              <a:ext cx="344361" cy="367381"/>
            </a:xfrm>
            <a:custGeom>
              <a:avLst/>
              <a:gdLst>
                <a:gd name="connsiteX0" fmla="*/ 295497 w 344361"/>
                <a:gd name="connsiteY0" fmla="*/ 0 h 367381"/>
                <a:gd name="connsiteX1" fmla="*/ 295497 w 344361"/>
                <a:gd name="connsiteY1" fmla="*/ 296933 h 367381"/>
                <a:gd name="connsiteX2" fmla="*/ 56610 w 344361"/>
                <a:gd name="connsiteY2" fmla="*/ 0 h 367381"/>
                <a:gd name="connsiteX3" fmla="*/ 0 w 344361"/>
                <a:gd name="connsiteY3" fmla="*/ 0 h 367381"/>
                <a:gd name="connsiteX4" fmla="*/ 0 w 344361"/>
                <a:gd name="connsiteY4" fmla="*/ 367381 h 367381"/>
                <a:gd name="connsiteX5" fmla="*/ 48865 w 344361"/>
                <a:gd name="connsiteY5" fmla="*/ 367381 h 367381"/>
                <a:gd name="connsiteX6" fmla="*/ 48865 w 344361"/>
                <a:gd name="connsiteY6" fmla="*/ 67532 h 367381"/>
                <a:gd name="connsiteX7" fmla="*/ 287795 w 344361"/>
                <a:gd name="connsiteY7" fmla="*/ 367381 h 367381"/>
                <a:gd name="connsiteX8" fmla="*/ 344362 w 344361"/>
                <a:gd name="connsiteY8" fmla="*/ 367381 h 367381"/>
                <a:gd name="connsiteX9" fmla="*/ 344362 w 344361"/>
                <a:gd name="connsiteY9" fmla="*/ 0 h 367381"/>
                <a:gd name="connsiteX10" fmla="*/ 295497 w 344361"/>
                <a:gd name="connsiteY10" fmla="*/ 0 h 367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44361" h="367381">
                  <a:moveTo>
                    <a:pt x="295497" y="0"/>
                  </a:moveTo>
                  <a:lnTo>
                    <a:pt x="295497" y="296933"/>
                  </a:lnTo>
                  <a:lnTo>
                    <a:pt x="56610" y="0"/>
                  </a:lnTo>
                  <a:lnTo>
                    <a:pt x="0" y="0"/>
                  </a:lnTo>
                  <a:lnTo>
                    <a:pt x="0" y="367381"/>
                  </a:lnTo>
                  <a:lnTo>
                    <a:pt x="48865" y="367381"/>
                  </a:lnTo>
                  <a:lnTo>
                    <a:pt x="48865" y="67532"/>
                  </a:lnTo>
                  <a:lnTo>
                    <a:pt x="287795" y="367381"/>
                  </a:lnTo>
                  <a:lnTo>
                    <a:pt x="344362" y="367381"/>
                  </a:lnTo>
                  <a:lnTo>
                    <a:pt x="344362" y="0"/>
                  </a:lnTo>
                  <a:lnTo>
                    <a:pt x="295497" y="0"/>
                  </a:lnTo>
                  <a:close/>
                </a:path>
              </a:pathLst>
            </a:custGeom>
            <a:grpFill/>
            <a:ln w="12700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272727"/>
                </a:solidFill>
                <a:effectLst/>
                <a:uLnTx/>
                <a:uFillTx/>
                <a:latin typeface="Space Grotesk Light"/>
              </a:endParaRPr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DE38D455-4168-FFDE-7A66-C74E1D21588A}"/>
                </a:ext>
              </a:extLst>
            </p:cNvPr>
            <p:cNvSpPr/>
            <p:nvPr/>
          </p:nvSpPr>
          <p:spPr>
            <a:xfrm>
              <a:off x="4410360" y="3245635"/>
              <a:ext cx="367902" cy="367381"/>
            </a:xfrm>
            <a:custGeom>
              <a:avLst/>
              <a:gdLst>
                <a:gd name="connsiteX0" fmla="*/ 133150 w 367902"/>
                <a:gd name="connsiteY0" fmla="*/ 3351 h 367381"/>
                <a:gd name="connsiteX1" fmla="*/ 0 w 367902"/>
                <a:gd name="connsiteY1" fmla="*/ 367381 h 367381"/>
                <a:gd name="connsiteX2" fmla="*/ 53129 w 367902"/>
                <a:gd name="connsiteY2" fmla="*/ 367381 h 367381"/>
                <a:gd name="connsiteX3" fmla="*/ 81761 w 367902"/>
                <a:gd name="connsiteY3" fmla="*/ 289058 h 367381"/>
                <a:gd name="connsiteX4" fmla="*/ 105867 w 367902"/>
                <a:gd name="connsiteY4" fmla="*/ 223222 h 367381"/>
                <a:gd name="connsiteX5" fmla="*/ 170571 w 367902"/>
                <a:gd name="connsiteY5" fmla="*/ 46298 h 367381"/>
                <a:gd name="connsiteX6" fmla="*/ 176706 w 367902"/>
                <a:gd name="connsiteY6" fmla="*/ 41990 h 367381"/>
                <a:gd name="connsiteX7" fmla="*/ 191718 w 367902"/>
                <a:gd name="connsiteY7" fmla="*/ 41990 h 367381"/>
                <a:gd name="connsiteX8" fmla="*/ 197201 w 367902"/>
                <a:gd name="connsiteY8" fmla="*/ 45819 h 367381"/>
                <a:gd name="connsiteX9" fmla="*/ 314773 w 367902"/>
                <a:gd name="connsiteY9" fmla="*/ 367338 h 367381"/>
                <a:gd name="connsiteX10" fmla="*/ 367902 w 367902"/>
                <a:gd name="connsiteY10" fmla="*/ 367338 h 367381"/>
                <a:gd name="connsiteX11" fmla="*/ 234753 w 367902"/>
                <a:gd name="connsiteY11" fmla="*/ 3351 h 367381"/>
                <a:gd name="connsiteX12" fmla="*/ 229966 w 367902"/>
                <a:gd name="connsiteY12" fmla="*/ 0 h 367381"/>
                <a:gd name="connsiteX13" fmla="*/ 137893 w 367902"/>
                <a:gd name="connsiteY13" fmla="*/ 0 h 367381"/>
                <a:gd name="connsiteX14" fmla="*/ 133106 w 367902"/>
                <a:gd name="connsiteY14" fmla="*/ 3351 h 367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67902" h="367381">
                  <a:moveTo>
                    <a:pt x="133150" y="3351"/>
                  </a:moveTo>
                  <a:lnTo>
                    <a:pt x="0" y="367381"/>
                  </a:lnTo>
                  <a:lnTo>
                    <a:pt x="53129" y="367381"/>
                  </a:lnTo>
                  <a:lnTo>
                    <a:pt x="81761" y="289058"/>
                  </a:lnTo>
                  <a:lnTo>
                    <a:pt x="105867" y="223222"/>
                  </a:lnTo>
                  <a:lnTo>
                    <a:pt x="170571" y="46298"/>
                  </a:lnTo>
                  <a:cubicBezTo>
                    <a:pt x="171528" y="43731"/>
                    <a:pt x="173965" y="41990"/>
                    <a:pt x="176706" y="41990"/>
                  </a:cubicBezTo>
                  <a:lnTo>
                    <a:pt x="191718" y="41990"/>
                  </a:lnTo>
                  <a:cubicBezTo>
                    <a:pt x="194155" y="41990"/>
                    <a:pt x="196374" y="43513"/>
                    <a:pt x="197201" y="45819"/>
                  </a:cubicBezTo>
                  <a:lnTo>
                    <a:pt x="314773" y="367338"/>
                  </a:lnTo>
                  <a:lnTo>
                    <a:pt x="367902" y="367338"/>
                  </a:lnTo>
                  <a:lnTo>
                    <a:pt x="234753" y="3351"/>
                  </a:lnTo>
                  <a:cubicBezTo>
                    <a:pt x="234013" y="1349"/>
                    <a:pt x="232098" y="0"/>
                    <a:pt x="229966" y="0"/>
                  </a:cubicBezTo>
                  <a:lnTo>
                    <a:pt x="137893" y="0"/>
                  </a:lnTo>
                  <a:cubicBezTo>
                    <a:pt x="135761" y="0"/>
                    <a:pt x="133846" y="1349"/>
                    <a:pt x="133106" y="3351"/>
                  </a:cubicBezTo>
                  <a:close/>
                </a:path>
              </a:pathLst>
            </a:custGeom>
            <a:grpFill/>
            <a:ln w="12700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272727"/>
                </a:solidFill>
                <a:effectLst/>
                <a:uLnTx/>
                <a:uFillTx/>
                <a:latin typeface="Space Grotesk Light"/>
              </a:endParaRP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AEFC297A-C068-F01D-E7C7-6649EFA4D442}"/>
                </a:ext>
              </a:extLst>
            </p:cNvPr>
            <p:cNvSpPr/>
            <p:nvPr/>
          </p:nvSpPr>
          <p:spPr>
            <a:xfrm>
              <a:off x="4876075" y="3245635"/>
              <a:ext cx="344361" cy="367381"/>
            </a:xfrm>
            <a:custGeom>
              <a:avLst/>
              <a:gdLst>
                <a:gd name="connsiteX0" fmla="*/ 295497 w 344361"/>
                <a:gd name="connsiteY0" fmla="*/ 0 h 367381"/>
                <a:gd name="connsiteX1" fmla="*/ 295497 w 344361"/>
                <a:gd name="connsiteY1" fmla="*/ 296933 h 367381"/>
                <a:gd name="connsiteX2" fmla="*/ 56610 w 344361"/>
                <a:gd name="connsiteY2" fmla="*/ 0 h 367381"/>
                <a:gd name="connsiteX3" fmla="*/ 0 w 344361"/>
                <a:gd name="connsiteY3" fmla="*/ 0 h 367381"/>
                <a:gd name="connsiteX4" fmla="*/ 0 w 344361"/>
                <a:gd name="connsiteY4" fmla="*/ 367381 h 367381"/>
                <a:gd name="connsiteX5" fmla="*/ 48865 w 344361"/>
                <a:gd name="connsiteY5" fmla="*/ 367381 h 367381"/>
                <a:gd name="connsiteX6" fmla="*/ 48865 w 344361"/>
                <a:gd name="connsiteY6" fmla="*/ 67532 h 367381"/>
                <a:gd name="connsiteX7" fmla="*/ 287795 w 344361"/>
                <a:gd name="connsiteY7" fmla="*/ 367381 h 367381"/>
                <a:gd name="connsiteX8" fmla="*/ 344362 w 344361"/>
                <a:gd name="connsiteY8" fmla="*/ 367381 h 367381"/>
                <a:gd name="connsiteX9" fmla="*/ 344362 w 344361"/>
                <a:gd name="connsiteY9" fmla="*/ 0 h 367381"/>
                <a:gd name="connsiteX10" fmla="*/ 295497 w 344361"/>
                <a:gd name="connsiteY10" fmla="*/ 0 h 367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44361" h="367381">
                  <a:moveTo>
                    <a:pt x="295497" y="0"/>
                  </a:moveTo>
                  <a:lnTo>
                    <a:pt x="295497" y="296933"/>
                  </a:lnTo>
                  <a:lnTo>
                    <a:pt x="56610" y="0"/>
                  </a:lnTo>
                  <a:lnTo>
                    <a:pt x="0" y="0"/>
                  </a:lnTo>
                  <a:lnTo>
                    <a:pt x="0" y="367381"/>
                  </a:lnTo>
                  <a:lnTo>
                    <a:pt x="48865" y="367381"/>
                  </a:lnTo>
                  <a:lnTo>
                    <a:pt x="48865" y="67532"/>
                  </a:lnTo>
                  <a:lnTo>
                    <a:pt x="287795" y="367381"/>
                  </a:lnTo>
                  <a:lnTo>
                    <a:pt x="344362" y="367381"/>
                  </a:lnTo>
                  <a:lnTo>
                    <a:pt x="344362" y="0"/>
                  </a:lnTo>
                  <a:lnTo>
                    <a:pt x="295497" y="0"/>
                  </a:lnTo>
                  <a:close/>
                </a:path>
              </a:pathLst>
            </a:custGeom>
            <a:grpFill/>
            <a:ln w="12700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272727"/>
                </a:solidFill>
                <a:effectLst/>
                <a:uLnTx/>
                <a:uFillTx/>
                <a:latin typeface="Space Grotesk Light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4E4C2AFB-97EA-C4AF-0165-E0D5863B7670}"/>
                </a:ext>
              </a:extLst>
            </p:cNvPr>
            <p:cNvSpPr/>
            <p:nvPr/>
          </p:nvSpPr>
          <p:spPr>
            <a:xfrm>
              <a:off x="5314541" y="3239718"/>
              <a:ext cx="426079" cy="379521"/>
            </a:xfrm>
            <a:custGeom>
              <a:avLst/>
              <a:gdLst>
                <a:gd name="connsiteX0" fmla="*/ 213040 w 426079"/>
                <a:gd name="connsiteY0" fmla="*/ 45036 h 379521"/>
                <a:gd name="connsiteX1" fmla="*/ 57046 w 426079"/>
                <a:gd name="connsiteY1" fmla="*/ 189761 h 379521"/>
                <a:gd name="connsiteX2" fmla="*/ 213040 w 426079"/>
                <a:gd name="connsiteY2" fmla="*/ 334485 h 379521"/>
                <a:gd name="connsiteX3" fmla="*/ 368990 w 426079"/>
                <a:gd name="connsiteY3" fmla="*/ 189761 h 379521"/>
                <a:gd name="connsiteX4" fmla="*/ 213040 w 426079"/>
                <a:gd name="connsiteY4" fmla="*/ 45036 h 379521"/>
                <a:gd name="connsiteX5" fmla="*/ 213040 w 426079"/>
                <a:gd name="connsiteY5" fmla="*/ 379478 h 379521"/>
                <a:gd name="connsiteX6" fmla="*/ 0 w 426079"/>
                <a:gd name="connsiteY6" fmla="*/ 189717 h 379521"/>
                <a:gd name="connsiteX7" fmla="*/ 213040 w 426079"/>
                <a:gd name="connsiteY7" fmla="*/ 0 h 379521"/>
                <a:gd name="connsiteX8" fmla="*/ 426079 w 426079"/>
                <a:gd name="connsiteY8" fmla="*/ 189761 h 379521"/>
                <a:gd name="connsiteX9" fmla="*/ 213040 w 426079"/>
                <a:gd name="connsiteY9" fmla="*/ 379521 h 3795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26079" h="379521">
                  <a:moveTo>
                    <a:pt x="213040" y="45036"/>
                  </a:moveTo>
                  <a:cubicBezTo>
                    <a:pt x="111002" y="45036"/>
                    <a:pt x="57046" y="95076"/>
                    <a:pt x="57046" y="189761"/>
                  </a:cubicBezTo>
                  <a:cubicBezTo>
                    <a:pt x="57046" y="284445"/>
                    <a:pt x="110958" y="334485"/>
                    <a:pt x="213040" y="334485"/>
                  </a:cubicBezTo>
                  <a:cubicBezTo>
                    <a:pt x="315121" y="334485"/>
                    <a:pt x="368990" y="284445"/>
                    <a:pt x="368990" y="189761"/>
                  </a:cubicBezTo>
                  <a:cubicBezTo>
                    <a:pt x="368990" y="95076"/>
                    <a:pt x="315078" y="45036"/>
                    <a:pt x="213040" y="45036"/>
                  </a:cubicBezTo>
                  <a:moveTo>
                    <a:pt x="213040" y="379478"/>
                  </a:moveTo>
                  <a:cubicBezTo>
                    <a:pt x="89593" y="379478"/>
                    <a:pt x="0" y="299675"/>
                    <a:pt x="0" y="189717"/>
                  </a:cubicBezTo>
                  <a:cubicBezTo>
                    <a:pt x="0" y="79760"/>
                    <a:pt x="89593" y="0"/>
                    <a:pt x="213040" y="0"/>
                  </a:cubicBezTo>
                  <a:cubicBezTo>
                    <a:pt x="336486" y="0"/>
                    <a:pt x="426079" y="79803"/>
                    <a:pt x="426079" y="189761"/>
                  </a:cubicBezTo>
                  <a:cubicBezTo>
                    <a:pt x="426079" y="299718"/>
                    <a:pt x="336486" y="379521"/>
                    <a:pt x="213040" y="379521"/>
                  </a:cubicBezTo>
                </a:path>
              </a:pathLst>
            </a:custGeom>
            <a:grpFill/>
            <a:ln w="12700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272727"/>
                </a:solidFill>
                <a:effectLst/>
                <a:uLnTx/>
                <a:uFillTx/>
                <a:latin typeface="Space Grotesk Light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D97331D0-D45A-5E93-46EB-59483CDA4766}"/>
                </a:ext>
              </a:extLst>
            </p:cNvPr>
            <p:cNvSpPr/>
            <p:nvPr/>
          </p:nvSpPr>
          <p:spPr>
            <a:xfrm>
              <a:off x="5828032" y="3245635"/>
              <a:ext cx="321256" cy="367381"/>
            </a:xfrm>
            <a:custGeom>
              <a:avLst/>
              <a:gdLst>
                <a:gd name="connsiteX0" fmla="*/ 0 w 321256"/>
                <a:gd name="connsiteY0" fmla="*/ 0 h 367381"/>
                <a:gd name="connsiteX1" fmla="*/ 0 w 321256"/>
                <a:gd name="connsiteY1" fmla="*/ 42034 h 367381"/>
                <a:gd name="connsiteX2" fmla="*/ 133324 w 321256"/>
                <a:gd name="connsiteY2" fmla="*/ 42034 h 367381"/>
                <a:gd name="connsiteX3" fmla="*/ 133324 w 321256"/>
                <a:gd name="connsiteY3" fmla="*/ 367381 h 367381"/>
                <a:gd name="connsiteX4" fmla="*/ 187976 w 321256"/>
                <a:gd name="connsiteY4" fmla="*/ 367381 h 367381"/>
                <a:gd name="connsiteX5" fmla="*/ 187976 w 321256"/>
                <a:gd name="connsiteY5" fmla="*/ 42034 h 367381"/>
                <a:gd name="connsiteX6" fmla="*/ 297063 w 321256"/>
                <a:gd name="connsiteY6" fmla="*/ 42034 h 367381"/>
                <a:gd name="connsiteX7" fmla="*/ 321257 w 321256"/>
                <a:gd name="connsiteY7" fmla="*/ 0 h 367381"/>
                <a:gd name="connsiteX8" fmla="*/ 0 w 321256"/>
                <a:gd name="connsiteY8" fmla="*/ 0 h 367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1256" h="367381">
                  <a:moveTo>
                    <a:pt x="0" y="0"/>
                  </a:moveTo>
                  <a:lnTo>
                    <a:pt x="0" y="42034"/>
                  </a:lnTo>
                  <a:lnTo>
                    <a:pt x="133324" y="42034"/>
                  </a:lnTo>
                  <a:lnTo>
                    <a:pt x="133324" y="367381"/>
                  </a:lnTo>
                  <a:lnTo>
                    <a:pt x="187976" y="367381"/>
                  </a:lnTo>
                  <a:lnTo>
                    <a:pt x="187976" y="42034"/>
                  </a:lnTo>
                  <a:lnTo>
                    <a:pt x="297063" y="42034"/>
                  </a:lnTo>
                  <a:lnTo>
                    <a:pt x="32125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12700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srgbClr val="272727"/>
                </a:solidFill>
                <a:effectLst/>
                <a:uLnTx/>
                <a:uFillTx/>
                <a:latin typeface="Space Grotesk Light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0936E5CD-CA63-E46C-B273-2449802A98F9}"/>
                </a:ext>
              </a:extLst>
            </p:cNvPr>
            <p:cNvSpPr/>
            <p:nvPr/>
          </p:nvSpPr>
          <p:spPr>
            <a:xfrm>
              <a:off x="6256147" y="3245635"/>
              <a:ext cx="305765" cy="367381"/>
            </a:xfrm>
            <a:custGeom>
              <a:avLst/>
              <a:gdLst>
                <a:gd name="connsiteX0" fmla="*/ 0 w 305765"/>
                <a:gd name="connsiteY0" fmla="*/ 0 h 367381"/>
                <a:gd name="connsiteX1" fmla="*/ 0 w 305765"/>
                <a:gd name="connsiteY1" fmla="*/ 367381 h 367381"/>
                <a:gd name="connsiteX2" fmla="*/ 305766 w 305765"/>
                <a:gd name="connsiteY2" fmla="*/ 367381 h 367381"/>
                <a:gd name="connsiteX3" fmla="*/ 305766 w 305765"/>
                <a:gd name="connsiteY3" fmla="*/ 325391 h 367381"/>
                <a:gd name="connsiteX4" fmla="*/ 54696 w 305765"/>
                <a:gd name="connsiteY4" fmla="*/ 325391 h 367381"/>
                <a:gd name="connsiteX5" fmla="*/ 54696 w 305765"/>
                <a:gd name="connsiteY5" fmla="*/ 197027 h 367381"/>
                <a:gd name="connsiteX6" fmla="*/ 250069 w 305765"/>
                <a:gd name="connsiteY6" fmla="*/ 197027 h 367381"/>
                <a:gd name="connsiteX7" fmla="*/ 250069 w 305765"/>
                <a:gd name="connsiteY7" fmla="*/ 155037 h 367381"/>
                <a:gd name="connsiteX8" fmla="*/ 54696 w 305765"/>
                <a:gd name="connsiteY8" fmla="*/ 155037 h 367381"/>
                <a:gd name="connsiteX9" fmla="*/ 54696 w 305765"/>
                <a:gd name="connsiteY9" fmla="*/ 42034 h 367381"/>
                <a:gd name="connsiteX10" fmla="*/ 274437 w 305765"/>
                <a:gd name="connsiteY10" fmla="*/ 42034 h 367381"/>
                <a:gd name="connsiteX11" fmla="*/ 299152 w 305765"/>
                <a:gd name="connsiteY11" fmla="*/ 0 h 367381"/>
                <a:gd name="connsiteX12" fmla="*/ 0 w 305765"/>
                <a:gd name="connsiteY12" fmla="*/ 0 h 367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05765" h="367381">
                  <a:moveTo>
                    <a:pt x="0" y="0"/>
                  </a:moveTo>
                  <a:lnTo>
                    <a:pt x="0" y="367381"/>
                  </a:lnTo>
                  <a:lnTo>
                    <a:pt x="305766" y="367381"/>
                  </a:lnTo>
                  <a:lnTo>
                    <a:pt x="305766" y="325391"/>
                  </a:lnTo>
                  <a:lnTo>
                    <a:pt x="54696" y="325391"/>
                  </a:lnTo>
                  <a:lnTo>
                    <a:pt x="54696" y="197027"/>
                  </a:lnTo>
                  <a:lnTo>
                    <a:pt x="250069" y="197027"/>
                  </a:lnTo>
                  <a:lnTo>
                    <a:pt x="250069" y="155037"/>
                  </a:lnTo>
                  <a:lnTo>
                    <a:pt x="54696" y="155037"/>
                  </a:lnTo>
                  <a:lnTo>
                    <a:pt x="54696" y="42034"/>
                  </a:lnTo>
                  <a:lnTo>
                    <a:pt x="274437" y="42034"/>
                  </a:lnTo>
                  <a:lnTo>
                    <a:pt x="299152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12700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272727"/>
                </a:solidFill>
                <a:effectLst/>
                <a:uLnTx/>
                <a:uFillTx/>
                <a:latin typeface="Space Grotesk Light"/>
              </a:endParaRP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5282938-0ECD-C85F-6142-1407BC6C0B19}"/>
                </a:ext>
              </a:extLst>
            </p:cNvPr>
            <p:cNvSpPr/>
            <p:nvPr/>
          </p:nvSpPr>
          <p:spPr>
            <a:xfrm>
              <a:off x="6624536" y="3239718"/>
              <a:ext cx="380869" cy="379521"/>
            </a:xfrm>
            <a:custGeom>
              <a:avLst/>
              <a:gdLst>
                <a:gd name="connsiteX0" fmla="*/ 213039 w 380869"/>
                <a:gd name="connsiteY0" fmla="*/ 334485 h 379521"/>
                <a:gd name="connsiteX1" fmla="*/ 57045 w 380869"/>
                <a:gd name="connsiteY1" fmla="*/ 189761 h 379521"/>
                <a:gd name="connsiteX2" fmla="*/ 213039 w 380869"/>
                <a:gd name="connsiteY2" fmla="*/ 45036 h 379521"/>
                <a:gd name="connsiteX3" fmla="*/ 340750 w 380869"/>
                <a:gd name="connsiteY3" fmla="*/ 94162 h 379521"/>
                <a:gd name="connsiteX4" fmla="*/ 380739 w 380869"/>
                <a:gd name="connsiteY4" fmla="*/ 68707 h 379521"/>
                <a:gd name="connsiteX5" fmla="*/ 213039 w 380869"/>
                <a:gd name="connsiteY5" fmla="*/ 0 h 379521"/>
                <a:gd name="connsiteX6" fmla="*/ 0 w 380869"/>
                <a:gd name="connsiteY6" fmla="*/ 189761 h 379521"/>
                <a:gd name="connsiteX7" fmla="*/ 213039 w 380869"/>
                <a:gd name="connsiteY7" fmla="*/ 379521 h 379521"/>
                <a:gd name="connsiteX8" fmla="*/ 380869 w 380869"/>
                <a:gd name="connsiteY8" fmla="*/ 310684 h 379521"/>
                <a:gd name="connsiteX9" fmla="*/ 340881 w 380869"/>
                <a:gd name="connsiteY9" fmla="*/ 285228 h 379521"/>
                <a:gd name="connsiteX10" fmla="*/ 213039 w 380869"/>
                <a:gd name="connsiteY10" fmla="*/ 334529 h 3795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80869" h="379521">
                  <a:moveTo>
                    <a:pt x="213039" y="334485"/>
                  </a:moveTo>
                  <a:cubicBezTo>
                    <a:pt x="111002" y="334485"/>
                    <a:pt x="57045" y="284445"/>
                    <a:pt x="57045" y="189761"/>
                  </a:cubicBezTo>
                  <a:cubicBezTo>
                    <a:pt x="57045" y="95076"/>
                    <a:pt x="110958" y="45036"/>
                    <a:pt x="213039" y="45036"/>
                  </a:cubicBezTo>
                  <a:cubicBezTo>
                    <a:pt x="272087" y="45036"/>
                    <a:pt x="314947" y="61571"/>
                    <a:pt x="340750" y="94162"/>
                  </a:cubicBezTo>
                  <a:lnTo>
                    <a:pt x="380739" y="68707"/>
                  </a:lnTo>
                  <a:cubicBezTo>
                    <a:pt x="341664" y="24280"/>
                    <a:pt x="282660" y="0"/>
                    <a:pt x="213039" y="0"/>
                  </a:cubicBezTo>
                  <a:cubicBezTo>
                    <a:pt x="89593" y="0"/>
                    <a:pt x="0" y="79803"/>
                    <a:pt x="0" y="189761"/>
                  </a:cubicBezTo>
                  <a:cubicBezTo>
                    <a:pt x="0" y="299718"/>
                    <a:pt x="89593" y="379521"/>
                    <a:pt x="213039" y="379521"/>
                  </a:cubicBezTo>
                  <a:cubicBezTo>
                    <a:pt x="282791" y="379521"/>
                    <a:pt x="341838" y="355197"/>
                    <a:pt x="380869" y="310684"/>
                  </a:cubicBezTo>
                  <a:lnTo>
                    <a:pt x="340881" y="285228"/>
                  </a:lnTo>
                  <a:cubicBezTo>
                    <a:pt x="315165" y="317950"/>
                    <a:pt x="272217" y="334529"/>
                    <a:pt x="213039" y="334529"/>
                  </a:cubicBezTo>
                </a:path>
              </a:pathLst>
            </a:custGeom>
            <a:grpFill/>
            <a:ln w="12700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272727"/>
                </a:solidFill>
                <a:effectLst/>
                <a:uLnTx/>
                <a:uFillTx/>
                <a:latin typeface="Space Grotesk Light"/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F2952175-DE29-C0EC-7890-318A8DF57BA4}"/>
                </a:ext>
              </a:extLst>
            </p:cNvPr>
            <p:cNvSpPr/>
            <p:nvPr/>
          </p:nvSpPr>
          <p:spPr>
            <a:xfrm>
              <a:off x="7111792" y="3245635"/>
              <a:ext cx="345057" cy="367381"/>
            </a:xfrm>
            <a:custGeom>
              <a:avLst/>
              <a:gdLst>
                <a:gd name="connsiteX0" fmla="*/ 290406 w 345057"/>
                <a:gd name="connsiteY0" fmla="*/ 0 h 367381"/>
                <a:gd name="connsiteX1" fmla="*/ 290406 w 345057"/>
                <a:gd name="connsiteY1" fmla="*/ 155037 h 367381"/>
                <a:gd name="connsiteX2" fmla="*/ 54652 w 345057"/>
                <a:gd name="connsiteY2" fmla="*/ 155037 h 367381"/>
                <a:gd name="connsiteX3" fmla="*/ 54652 w 345057"/>
                <a:gd name="connsiteY3" fmla="*/ 0 h 367381"/>
                <a:gd name="connsiteX4" fmla="*/ 0 w 345057"/>
                <a:gd name="connsiteY4" fmla="*/ 0 h 367381"/>
                <a:gd name="connsiteX5" fmla="*/ 0 w 345057"/>
                <a:gd name="connsiteY5" fmla="*/ 367381 h 367381"/>
                <a:gd name="connsiteX6" fmla="*/ 54652 w 345057"/>
                <a:gd name="connsiteY6" fmla="*/ 367381 h 367381"/>
                <a:gd name="connsiteX7" fmla="*/ 54652 w 345057"/>
                <a:gd name="connsiteY7" fmla="*/ 197027 h 367381"/>
                <a:gd name="connsiteX8" fmla="*/ 290406 w 345057"/>
                <a:gd name="connsiteY8" fmla="*/ 197027 h 367381"/>
                <a:gd name="connsiteX9" fmla="*/ 290406 w 345057"/>
                <a:gd name="connsiteY9" fmla="*/ 367381 h 367381"/>
                <a:gd name="connsiteX10" fmla="*/ 345058 w 345057"/>
                <a:gd name="connsiteY10" fmla="*/ 367381 h 367381"/>
                <a:gd name="connsiteX11" fmla="*/ 345058 w 345057"/>
                <a:gd name="connsiteY11" fmla="*/ 0 h 367381"/>
                <a:gd name="connsiteX12" fmla="*/ 290406 w 345057"/>
                <a:gd name="connsiteY12" fmla="*/ 0 h 367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45057" h="367381">
                  <a:moveTo>
                    <a:pt x="290406" y="0"/>
                  </a:moveTo>
                  <a:lnTo>
                    <a:pt x="290406" y="155037"/>
                  </a:lnTo>
                  <a:lnTo>
                    <a:pt x="54652" y="155037"/>
                  </a:lnTo>
                  <a:lnTo>
                    <a:pt x="54652" y="0"/>
                  </a:lnTo>
                  <a:lnTo>
                    <a:pt x="0" y="0"/>
                  </a:lnTo>
                  <a:lnTo>
                    <a:pt x="0" y="367381"/>
                  </a:lnTo>
                  <a:lnTo>
                    <a:pt x="54652" y="367381"/>
                  </a:lnTo>
                  <a:lnTo>
                    <a:pt x="54652" y="197027"/>
                  </a:lnTo>
                  <a:lnTo>
                    <a:pt x="290406" y="197027"/>
                  </a:lnTo>
                  <a:lnTo>
                    <a:pt x="290406" y="367381"/>
                  </a:lnTo>
                  <a:lnTo>
                    <a:pt x="345058" y="367381"/>
                  </a:lnTo>
                  <a:lnTo>
                    <a:pt x="345058" y="0"/>
                  </a:lnTo>
                  <a:lnTo>
                    <a:pt x="290406" y="0"/>
                  </a:lnTo>
                  <a:close/>
                </a:path>
              </a:pathLst>
            </a:custGeom>
            <a:solidFill>
              <a:srgbClr val="FFFFFF"/>
            </a:solidFill>
            <a:ln w="12700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272727"/>
                </a:solidFill>
                <a:effectLst/>
                <a:uLnTx/>
                <a:uFillTx/>
                <a:latin typeface="Space Grotesk Light"/>
              </a:endParaRPr>
            </a:p>
          </p:txBody>
        </p:sp>
      </p:grpSp>
      <p:pic>
        <p:nvPicPr>
          <p:cNvPr id="18" name="Picture 17" descr="A red circle with a black background&#10;&#10;AI-generated content may be incorrect.">
            <a:extLst>
              <a:ext uri="{FF2B5EF4-FFF2-40B4-BE49-F238E27FC236}">
                <a16:creationId xmlns:a16="http://schemas.microsoft.com/office/drawing/2014/main" id="{0E575B7A-2DCD-6A16-D483-2DCC4D45C9F6}"/>
              </a:ext>
            </a:extLst>
          </p:cNvPr>
          <p:cNvPicPr>
            <a:picLocks noChangeAspect="1"/>
          </p:cNvPicPr>
          <p:nvPr/>
        </p:nvPicPr>
        <p:blipFill>
          <a:blip r:embed="rId7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185" y="6407658"/>
            <a:ext cx="421866" cy="363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8077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21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539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IMG950322.jpeg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336" b="13336"/>
          <a:stretch>
            <a:fillRect/>
          </a:stretch>
        </p:blipFill>
        <p:spPr>
          <a:xfrm>
            <a:off x="1513726" y="1673828"/>
            <a:ext cx="9421751" cy="5181600"/>
          </a:xfr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524000" y="0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en-US" dirty="0" err="1"/>
              <a:t>PolyCera</a:t>
            </a:r>
            <a:r>
              <a:rPr lang="en-US" dirty="0"/>
              <a:t> Ultrafiltration membranes for oil/water separations with Prof. Eric Hoek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D865FD5-9DC0-47CF-6F97-65FC510EB9B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4864" y="31083"/>
            <a:ext cx="174061" cy="17837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6B3AE79-7FAC-34BE-F54E-2B9C97CEAB08}"/>
              </a:ext>
            </a:extLst>
          </p:cNvPr>
          <p:cNvSpPr txBox="1"/>
          <p:nvPr/>
        </p:nvSpPr>
        <p:spPr>
          <a:xfrm>
            <a:off x="2880194" y="1163548"/>
            <a:ext cx="64620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Used around the world to clean up the mess created by oil fracking</a:t>
            </a:r>
          </a:p>
        </p:txBody>
      </p:sp>
    </p:spTree>
    <p:extLst>
      <p:ext uri="{BB962C8B-B14F-4D97-AF65-F5344CB8AC3E}">
        <p14:creationId xmlns:p14="http://schemas.microsoft.com/office/powerpoint/2010/main" val="20047426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A21282-7813-96FB-C407-EF8F3C64C0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8"/>
            <a:ext cx="8265560" cy="1400050"/>
          </a:xfrm>
        </p:spPr>
        <p:txBody>
          <a:bodyPr>
            <a:normAutofit fontScale="90000"/>
          </a:bodyPr>
          <a:lstStyle/>
          <a:p>
            <a:r>
              <a:rPr lang="en-US" dirty="0" err="1"/>
              <a:t>ClearTrack</a:t>
            </a:r>
            <a:r>
              <a:rPr lang="en-US" dirty="0"/>
              <a:t>  Foley Catheters</a:t>
            </a:r>
            <a:br>
              <a:rPr lang="en-US" dirty="0"/>
            </a:br>
            <a:r>
              <a:rPr lang="en-US" dirty="0"/>
              <a:t>SILQ Technologies Inc.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4544BC9-53D1-EC13-271D-F7E05C95659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01950" y="1626981"/>
            <a:ext cx="6388100" cy="3835400"/>
          </a:xfr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A45F754-5232-3CE2-461C-2E33C74FCE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7355" y="371402"/>
            <a:ext cx="226032" cy="23163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0BA100A-6D51-F730-687C-A5AB3B3297CA}"/>
              </a:ext>
            </a:extLst>
          </p:cNvPr>
          <p:cNvSpPr txBox="1"/>
          <p:nvPr/>
        </p:nvSpPr>
        <p:spPr>
          <a:xfrm>
            <a:off x="2345938" y="5753529"/>
            <a:ext cx="77091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/>
              <a:t>Has already dramatically improved the lives of many patients.</a:t>
            </a:r>
          </a:p>
          <a:p>
            <a:pPr algn="ctr"/>
            <a:r>
              <a:rPr lang="en-US" dirty="0"/>
              <a:t>A muscular dystrophy patient Dulce Garcia came to UCLA to personally thank us. </a:t>
            </a:r>
          </a:p>
        </p:txBody>
      </p:sp>
    </p:spTree>
    <p:extLst>
      <p:ext uri="{BB962C8B-B14F-4D97-AF65-F5344CB8AC3E}">
        <p14:creationId xmlns:p14="http://schemas.microsoft.com/office/powerpoint/2010/main" val="142161172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303688" y="762001"/>
            <a:ext cx="18473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en-US" sz="2400" b="1" dirty="0">
              <a:latin typeface="Helvetica" charset="0"/>
              <a:ea typeface="Helvetica" charset="0"/>
              <a:cs typeface="Helvetica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A77FEDC-2529-93E0-814C-298D83EFE5BB}"/>
              </a:ext>
            </a:extLst>
          </p:cNvPr>
          <p:cNvSpPr txBox="1"/>
          <p:nvPr/>
        </p:nvSpPr>
        <p:spPr>
          <a:xfrm>
            <a:off x="7391400" y="6044794"/>
            <a:ext cx="2899688" cy="965607"/>
          </a:xfrm>
          <a:prstGeom prst="rect">
            <a:avLst/>
          </a:prstGeom>
        </p:spPr>
        <p:txBody>
          <a:bodyPr vert="horz" wrap="none" lIns="91440" tIns="45720" rIns="91440" bIns="45720" rtlCol="0" anchor="ctr">
            <a:normAutofit/>
          </a:bodyPr>
          <a:lstStyle/>
          <a:p>
            <a:pPr defTabSz="914400">
              <a:spcBef>
                <a:spcPct val="0"/>
              </a:spcBef>
            </a:pPr>
            <a:r>
              <a:rPr lang="en-US" sz="3000" dirty="0">
                <a:solidFill>
                  <a:schemeClr val="bg1"/>
                </a:solidFill>
                <a:latin typeface="Perpetua" pitchFamily="18" charset="0"/>
                <a:ea typeface="+mj-ea"/>
                <a:cs typeface="+mj-cs"/>
              </a:rPr>
              <a:t>SILQ Technologies Inc.</a:t>
            </a:r>
          </a:p>
        </p:txBody>
      </p:sp>
      <p:pic>
        <p:nvPicPr>
          <p:cNvPr id="4" name="silq_technologies_overview_cleartract_v2 (720p).mp4">
            <a:hlinkClick r:id="" action="ppaction://media"/>
            <a:extLst>
              <a:ext uri="{FF2B5EF4-FFF2-40B4-BE49-F238E27FC236}">
                <a16:creationId xmlns:a16="http://schemas.microsoft.com/office/drawing/2014/main" id="{68FB8D96-DAB7-B10D-1C8D-102426C786A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-1"/>
            <a:ext cx="12192002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4493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393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B4109ED-C38D-57E6-5B44-3AD26CBFDA4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 rot="5400000">
            <a:off x="-459682" y="-4396682"/>
            <a:ext cx="10799964" cy="14503401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59C1E32-BFD4-64E5-DF76-5AC1BC0DA20F}"/>
              </a:ext>
            </a:extLst>
          </p:cNvPr>
          <p:cNvSpPr txBox="1"/>
          <p:nvPr/>
        </p:nvSpPr>
        <p:spPr>
          <a:xfrm>
            <a:off x="4767020" y="-14637"/>
            <a:ext cx="24524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Kaner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Group 1990</a:t>
            </a:r>
          </a:p>
        </p:txBody>
      </p:sp>
    </p:spTree>
    <p:extLst>
      <p:ext uri="{BB962C8B-B14F-4D97-AF65-F5344CB8AC3E}">
        <p14:creationId xmlns:p14="http://schemas.microsoft.com/office/powerpoint/2010/main" val="53042234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B4109ED-C38D-57E6-5B44-3AD26CBFDA4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 rot="5400000">
            <a:off x="2137575" y="-1299374"/>
            <a:ext cx="7578471" cy="10177220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59C1E32-BFD4-64E5-DF76-5AC1BC0DA20F}"/>
              </a:ext>
            </a:extLst>
          </p:cNvPr>
          <p:cNvSpPr txBox="1"/>
          <p:nvPr/>
        </p:nvSpPr>
        <p:spPr>
          <a:xfrm>
            <a:off x="5300420" y="1255363"/>
            <a:ext cx="24524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Kaner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Group 1990</a:t>
            </a:r>
          </a:p>
        </p:txBody>
      </p:sp>
    </p:spTree>
    <p:extLst>
      <p:ext uri="{BB962C8B-B14F-4D97-AF65-F5344CB8AC3E}">
        <p14:creationId xmlns:p14="http://schemas.microsoft.com/office/powerpoint/2010/main" val="410080111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A group of people posing for a photo&#10;&#10;AI-generated content may be incorrect.">
            <a:extLst>
              <a:ext uri="{FF2B5EF4-FFF2-40B4-BE49-F238E27FC236}">
                <a16:creationId xmlns:a16="http://schemas.microsoft.com/office/drawing/2014/main" id="{05CFB9C8-2D5F-5E1B-3B74-2F6DCC3FC22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644" t="22712" r="12644" b="4288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52F989F-6326-4660-BE03-62FDBBD11F11}"/>
              </a:ext>
            </a:extLst>
          </p:cNvPr>
          <p:cNvSpPr txBox="1"/>
          <p:nvPr/>
        </p:nvSpPr>
        <p:spPr>
          <a:xfrm>
            <a:off x="4643033" y="185980"/>
            <a:ext cx="24868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Kaner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Group 2026</a:t>
            </a:r>
          </a:p>
        </p:txBody>
      </p:sp>
    </p:spTree>
    <p:extLst>
      <p:ext uri="{BB962C8B-B14F-4D97-AF65-F5344CB8AC3E}">
        <p14:creationId xmlns:p14="http://schemas.microsoft.com/office/powerpoint/2010/main" val="9657685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Seaborg_V6">
            <a:hlinkClick r:id="" action="ppaction://media"/>
            <a:extLst>
              <a:ext uri="{FF2B5EF4-FFF2-40B4-BE49-F238E27FC236}">
                <a16:creationId xmlns:a16="http://schemas.microsoft.com/office/drawing/2014/main" id="{DDA3F26C-92E7-9F98-7A80-38E401CA105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350" y="3175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0899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008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remove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1305</TotalTime>
  <Words>471</Words>
  <Application>Microsoft Office PowerPoint</Application>
  <PresentationFormat>Widescreen</PresentationFormat>
  <Paragraphs>69</Paragraphs>
  <Slides>23</Slides>
  <Notes>3</Notes>
  <HiddenSlides>2</HiddenSlides>
  <MMClips>6</MMClips>
  <ScaleCrop>false</ScaleCrop>
  <HeadingPairs>
    <vt:vector size="8" baseType="variant">
      <vt:variant>
        <vt:lpstr>Fonts Used</vt:lpstr>
      </vt:variant>
      <vt:variant>
        <vt:i4>10</vt:i4>
      </vt:variant>
      <vt:variant>
        <vt:lpstr>Theme</vt:lpstr>
      </vt:variant>
      <vt:variant>
        <vt:i4>3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7" baseType="lpstr">
      <vt:lpstr>Aptos</vt:lpstr>
      <vt:lpstr>Aptos Narrow</vt:lpstr>
      <vt:lpstr>Arial</vt:lpstr>
      <vt:lpstr>Calibri</vt:lpstr>
      <vt:lpstr>Calibri Light</vt:lpstr>
      <vt:lpstr>Helvetica</vt:lpstr>
      <vt:lpstr>Perpetua</vt:lpstr>
      <vt:lpstr>Segoe UI</vt:lpstr>
      <vt:lpstr>Space Grotesk Light</vt:lpstr>
      <vt:lpstr>Wingdings</vt:lpstr>
      <vt:lpstr>Office Theme</vt:lpstr>
      <vt:lpstr>1_Office Theme</vt:lpstr>
      <vt:lpstr>2_Office Theme</vt:lpstr>
      <vt:lpstr>Graph</vt:lpstr>
      <vt:lpstr>Just sit right back and you’ll hear a tale…  (how I became a Professor)</vt:lpstr>
      <vt:lpstr>PowerPoint Presentation</vt:lpstr>
      <vt:lpstr>PowerPoint Presentation</vt:lpstr>
      <vt:lpstr>PowerPoint Presentation</vt:lpstr>
      <vt:lpstr>PowerPoint Presentation</vt:lpstr>
      <vt:lpstr>University of Pennsylvania</vt:lpstr>
      <vt:lpstr>PowerPoint Presentation</vt:lpstr>
      <vt:lpstr>PowerPoint Presentation</vt:lpstr>
      <vt:lpstr>PowerPoint Presentation</vt:lpstr>
      <vt:lpstr> World’s Hardest Metal SuperMetalix, Inc.  </vt:lpstr>
      <vt:lpstr>PowerPoint Presentation</vt:lpstr>
      <vt:lpstr>PowerPoint Presentation</vt:lpstr>
      <vt:lpstr>Graphene Powered Batteries </vt:lpstr>
      <vt:lpstr>PowerPoint Presentation</vt:lpstr>
      <vt:lpstr>PowerPoint Presentation</vt:lpstr>
      <vt:lpstr>PowerPoint Presentation</vt:lpstr>
      <vt:lpstr>PolyCera Ultrafiltration membranes for oil/water separations with Prof. Eric Hoek</vt:lpstr>
      <vt:lpstr>ClearTrack  Foley Catheters SILQ Technologies Inc.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Chemistry UCLA</dc:creator>
  <cp:lastModifiedBy>Penny</cp:lastModifiedBy>
  <cp:revision>47</cp:revision>
  <dcterms:created xsi:type="dcterms:W3CDTF">2016-05-03T22:01:32Z</dcterms:created>
  <dcterms:modified xsi:type="dcterms:W3CDTF">2026-04-23T19:21:45Z</dcterms:modified>
</cp:coreProperties>
</file>